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3">
  <p:sldMasterIdLst>
    <p:sldMasterId id="2147483648" r:id="rId1"/>
  </p:sldMasterIdLst>
  <p:notesMasterIdLst>
    <p:notesMasterId r:id="rId51"/>
  </p:notesMasterIdLst>
  <p:sldIdLst>
    <p:sldId id="256" r:id="rId2"/>
    <p:sldId id="278" r:id="rId3"/>
    <p:sldId id="366" r:id="rId4"/>
    <p:sldId id="385" r:id="rId5"/>
    <p:sldId id="384" r:id="rId6"/>
    <p:sldId id="398" r:id="rId7"/>
    <p:sldId id="312" r:id="rId8"/>
    <p:sldId id="270" r:id="rId9"/>
    <p:sldId id="368" r:id="rId10"/>
    <p:sldId id="372" r:id="rId11"/>
    <p:sldId id="373" r:id="rId12"/>
    <p:sldId id="375" r:id="rId13"/>
    <p:sldId id="374" r:id="rId14"/>
    <p:sldId id="370" r:id="rId15"/>
    <p:sldId id="321" r:id="rId16"/>
    <p:sldId id="369" r:id="rId17"/>
    <p:sldId id="310" r:id="rId18"/>
    <p:sldId id="309" r:id="rId19"/>
    <p:sldId id="377" r:id="rId20"/>
    <p:sldId id="318" r:id="rId21"/>
    <p:sldId id="325" r:id="rId22"/>
    <p:sldId id="327" r:id="rId23"/>
    <p:sldId id="326" r:id="rId24"/>
    <p:sldId id="328" r:id="rId25"/>
    <p:sldId id="329" r:id="rId26"/>
    <p:sldId id="330" r:id="rId27"/>
    <p:sldId id="356" r:id="rId28"/>
    <p:sldId id="357" r:id="rId29"/>
    <p:sldId id="358" r:id="rId30"/>
    <p:sldId id="361" r:id="rId31"/>
    <p:sldId id="362" r:id="rId32"/>
    <p:sldId id="363" r:id="rId33"/>
    <p:sldId id="406" r:id="rId34"/>
    <p:sldId id="407" r:id="rId35"/>
    <p:sldId id="402" r:id="rId36"/>
    <p:sldId id="408" r:id="rId37"/>
    <p:sldId id="409" r:id="rId38"/>
    <p:sldId id="410" r:id="rId39"/>
    <p:sldId id="411" r:id="rId40"/>
    <p:sldId id="412" r:id="rId41"/>
    <p:sldId id="413" r:id="rId42"/>
    <p:sldId id="379" r:id="rId43"/>
    <p:sldId id="380" r:id="rId44"/>
    <p:sldId id="381" r:id="rId45"/>
    <p:sldId id="395" r:id="rId46"/>
    <p:sldId id="396" r:id="rId47"/>
    <p:sldId id="404" r:id="rId48"/>
    <p:sldId id="405" r:id="rId49"/>
    <p:sldId id="397"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2" autoAdjust="0"/>
    <p:restoredTop sz="95297" autoAdjust="0"/>
  </p:normalViewPr>
  <p:slideViewPr>
    <p:cSldViewPr snapToGrid="0">
      <p:cViewPr>
        <p:scale>
          <a:sx n="81" d="100"/>
          <a:sy n="81" d="100"/>
        </p:scale>
        <p:origin x="336"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B7D5C0-F455-4BF9-AC23-4AE85E33D0BC}" type="doc">
      <dgm:prSet loTypeId="urn:microsoft.com/office/officeart/2009/3/layout/CircleRelationship" loCatId="relationship" qsTypeId="urn:microsoft.com/office/officeart/2005/8/quickstyle/3d2" qsCatId="3D" csTypeId="urn:microsoft.com/office/officeart/2005/8/colors/colorful4" csCatId="colorful" phldr="1"/>
      <dgm:spPr/>
      <dgm:t>
        <a:bodyPr/>
        <a:lstStyle/>
        <a:p>
          <a:endParaRPr lang="en-US"/>
        </a:p>
      </dgm:t>
    </dgm:pt>
    <dgm:pt modelId="{3F778C20-C483-448A-B0E0-3607FAD090AC}">
      <dgm:prSet phldrT="[Text]" custT="1"/>
      <dgm:spPr/>
      <dgm:t>
        <a:bodyPr/>
        <a:lstStyle/>
        <a:p>
          <a:pPr rtl="1">
            <a:buFont typeface="+mj-lt"/>
            <a:buAutoNum type="arabicPeriod"/>
          </a:pPr>
          <a:r>
            <a:rPr lang="ar-SA" sz="3600" b="1" cap="none" spc="0" dirty="0">
              <a:ln w="22225">
                <a:solidFill>
                  <a:schemeClr val="accent2"/>
                </a:solidFill>
                <a:prstDash val="solid"/>
              </a:ln>
              <a:solidFill>
                <a:schemeClr val="tx1"/>
              </a:solidFill>
              <a:effectLst>
                <a:glow rad="228600">
                  <a:schemeClr val="accent4">
                    <a:satMod val="175000"/>
                    <a:alpha val="40000"/>
                  </a:schemeClr>
                </a:glow>
              </a:effectLst>
              <a:cs typeface="B Titr" panose="00000700000000000000" pitchFamily="2" charset="-78"/>
            </a:rPr>
            <a:t>عایق رسی</a:t>
          </a:r>
          <a:r>
            <a:rPr lang="en-US" sz="3600" b="1" cap="none" spc="0" dirty="0">
              <a:ln w="22225">
                <a:solidFill>
                  <a:schemeClr val="accent2"/>
                </a:solidFill>
                <a:prstDash val="solid"/>
              </a:ln>
              <a:solidFill>
                <a:schemeClr val="tx1"/>
              </a:solidFill>
              <a:effectLst>
                <a:glow rad="228600">
                  <a:schemeClr val="accent4">
                    <a:satMod val="175000"/>
                    <a:alpha val="40000"/>
                  </a:schemeClr>
                </a:glow>
              </a:effectLst>
              <a:cs typeface="B Titr" panose="00000700000000000000" pitchFamily="2" charset="-78"/>
            </a:rPr>
            <a:t>  </a:t>
          </a:r>
          <a:r>
            <a:rPr lang="ar-SA" sz="3600" b="1" cap="none" spc="0" dirty="0">
              <a:ln w="22225">
                <a:solidFill>
                  <a:schemeClr val="accent2"/>
                </a:solidFill>
                <a:prstDash val="solid"/>
              </a:ln>
              <a:solidFill>
                <a:schemeClr val="tx1"/>
              </a:solidFill>
              <a:effectLst>
                <a:glow rad="228600">
                  <a:schemeClr val="accent4">
                    <a:satMod val="175000"/>
                    <a:alpha val="40000"/>
                  </a:schemeClr>
                </a:glow>
              </a:effectLst>
              <a:cs typeface="B Titr" panose="00000700000000000000" pitchFamily="2" charset="-78"/>
            </a:rPr>
            <a:t>ژئوسنتتیک(</a:t>
          </a:r>
          <a:r>
            <a:rPr lang="en-US" sz="3600" b="1" cap="none" spc="0" dirty="0">
              <a:ln w="22225">
                <a:solidFill>
                  <a:schemeClr val="accent2"/>
                </a:solidFill>
                <a:prstDash val="solid"/>
              </a:ln>
              <a:solidFill>
                <a:schemeClr val="tx1"/>
              </a:solidFill>
              <a:effectLst>
                <a:glow rad="228600">
                  <a:schemeClr val="accent4">
                    <a:satMod val="175000"/>
                    <a:alpha val="40000"/>
                  </a:schemeClr>
                </a:glow>
              </a:effectLst>
              <a:cs typeface="B Titr" panose="00000700000000000000" pitchFamily="2" charset="-78"/>
            </a:rPr>
            <a:t>GCL</a:t>
          </a:r>
          <a:r>
            <a:rPr lang="ar-SA" sz="3600" b="1" cap="none" spc="0" dirty="0">
              <a:ln w="22225">
                <a:solidFill>
                  <a:schemeClr val="accent2"/>
                </a:solidFill>
                <a:prstDash val="solid"/>
              </a:ln>
              <a:solidFill>
                <a:schemeClr val="tx1"/>
              </a:solidFill>
              <a:effectLst>
                <a:glow rad="228600">
                  <a:schemeClr val="accent4">
                    <a:satMod val="175000"/>
                    <a:alpha val="40000"/>
                  </a:schemeClr>
                </a:glow>
              </a:effectLst>
              <a:cs typeface="B Titr" panose="00000700000000000000" pitchFamily="2" charset="-78"/>
            </a:rPr>
            <a:t>)</a:t>
          </a:r>
          <a:endParaRPr lang="en-US" sz="3600" b="1" cap="none" spc="0" dirty="0">
            <a:ln w="22225">
              <a:solidFill>
                <a:schemeClr val="accent2"/>
              </a:solidFill>
              <a:prstDash val="solid"/>
            </a:ln>
            <a:solidFill>
              <a:schemeClr val="tx1"/>
            </a:solidFill>
            <a:effectLst>
              <a:glow rad="228600">
                <a:schemeClr val="accent4">
                  <a:satMod val="175000"/>
                  <a:alpha val="40000"/>
                </a:schemeClr>
              </a:glow>
            </a:effectLst>
            <a:cs typeface="B Titr" panose="00000700000000000000" pitchFamily="2" charset="-78"/>
          </a:endParaRPr>
        </a:p>
      </dgm:t>
    </dgm:pt>
    <dgm:pt modelId="{F6A0BFD5-3C94-43E2-AD43-3F21E93FAEE9}" type="parTrans" cxnId="{F65361AF-9928-4BCC-9A06-F81AB4F1D934}">
      <dgm:prSet/>
      <dgm:spPr/>
      <dgm:t>
        <a:bodyPr/>
        <a:lstStyle/>
        <a:p>
          <a:endParaRPr lang="en-US"/>
        </a:p>
      </dgm:t>
    </dgm:pt>
    <dgm:pt modelId="{5E85AD25-809B-4270-83C6-3D93D8A56F62}" type="sibTrans" cxnId="{F65361AF-9928-4BCC-9A06-F81AB4F1D934}">
      <dgm:prSet/>
      <dgm:spPr/>
      <dgm:t>
        <a:bodyPr/>
        <a:lstStyle/>
        <a:p>
          <a:endParaRPr lang="en-US"/>
        </a:p>
      </dgm:t>
    </dgm:pt>
    <dgm:pt modelId="{2097FD6D-0462-48BD-BFE4-6BD8A2B14E2A}">
      <dgm:prSet phldrT="[Text]"/>
      <dgm:spPr/>
      <dgm:t>
        <a:bodyPr/>
        <a:lstStyle/>
        <a:p>
          <a:r>
            <a:rPr lang="ar-SA" b="1"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rPr>
            <a:t>نوع لایه ژئوسنتتیک ها</a:t>
          </a:r>
          <a:endParaRPr lang="en-US" dirty="0">
            <a:solidFill>
              <a:schemeClr val="tx1"/>
            </a:solidFill>
          </a:endParaRPr>
        </a:p>
      </dgm:t>
    </dgm:pt>
    <dgm:pt modelId="{644D335A-AC5E-4954-9F9C-B1BC822A5841}" type="parTrans" cxnId="{E74DC5F1-11FF-4593-BA12-281DBCC3AEB7}">
      <dgm:prSet/>
      <dgm:spPr/>
      <dgm:t>
        <a:bodyPr/>
        <a:lstStyle/>
        <a:p>
          <a:endParaRPr lang="en-US"/>
        </a:p>
      </dgm:t>
    </dgm:pt>
    <dgm:pt modelId="{289987BA-B1B9-48D3-AB99-B5C7A4002426}" type="sibTrans" cxnId="{E74DC5F1-11FF-4593-BA12-281DBCC3AEB7}">
      <dgm:prSet/>
      <dgm:spPr/>
      <dgm:t>
        <a:bodyPr/>
        <a:lstStyle/>
        <a:p>
          <a:endParaRPr lang="en-US"/>
        </a:p>
      </dgm:t>
    </dgm:pt>
    <dgm:pt modelId="{240E38B3-F24C-4533-967A-5C3CDACA65F6}">
      <dgm:prSet phldrT="[Text]"/>
      <dgm:spPr/>
      <dgm:t>
        <a:bodyPr/>
        <a:lstStyle/>
        <a:p>
          <a:r>
            <a:rPr lang="fa-IR" b="1" i="0" u="none" strike="noStrike" baseline="0" dirty="0">
              <a:solidFill>
                <a:schemeClr val="tx1"/>
              </a:solidFill>
              <a:latin typeface="BNazanin"/>
              <a:cs typeface="B Nazanin" panose="00000400000000000000" pitchFamily="2" charset="-78"/>
            </a:rPr>
            <a:t>مصالح ریزدانه رسها و بنتونیت ها</a:t>
          </a:r>
          <a:endParaRPr lang="en-US" dirty="0">
            <a:solidFill>
              <a:schemeClr val="tx1"/>
            </a:solidFill>
          </a:endParaRPr>
        </a:p>
      </dgm:t>
    </dgm:pt>
    <dgm:pt modelId="{6E94D0B6-D9E7-4A87-8A41-81C70EBBA205}" type="parTrans" cxnId="{1224DD97-3B48-4CB5-BF23-D41E07A65BD0}">
      <dgm:prSet/>
      <dgm:spPr/>
      <dgm:t>
        <a:bodyPr/>
        <a:lstStyle/>
        <a:p>
          <a:endParaRPr lang="en-US"/>
        </a:p>
      </dgm:t>
    </dgm:pt>
    <dgm:pt modelId="{024B2037-F200-4824-8662-C457C3466404}" type="sibTrans" cxnId="{1224DD97-3B48-4CB5-BF23-D41E07A65BD0}">
      <dgm:prSet/>
      <dgm:spPr/>
      <dgm:t>
        <a:bodyPr/>
        <a:lstStyle/>
        <a:p>
          <a:endParaRPr lang="en-US"/>
        </a:p>
      </dgm:t>
    </dgm:pt>
    <dgm:pt modelId="{783EA7C5-5F03-4D54-955A-2027C5AAC68B}">
      <dgm:prSet phldrT="[Text]" custT="1"/>
      <dgm:spPr/>
      <dgm:t>
        <a:bodyPr/>
        <a:lstStyle/>
        <a:p>
          <a:r>
            <a:rPr lang="ar-SA" sz="2800" b="1" dirty="0">
              <a:solidFill>
                <a:schemeClr val="tx1"/>
              </a:solidFill>
              <a:effectLst/>
              <a:latin typeface="Times New Roman" panose="02020603050405020304" pitchFamily="18" charset="0"/>
              <a:ea typeface="Calibri" panose="020F0502020204030204" pitchFamily="34" charset="0"/>
              <a:cs typeface="B Titr" panose="00000700000000000000" pitchFamily="2" charset="-78"/>
            </a:rPr>
            <a:t>مواد افزودنی </a:t>
          </a:r>
          <a:r>
            <a:rPr lang="fa-IR" sz="2800" b="1" dirty="0">
              <a:solidFill>
                <a:schemeClr val="tx1"/>
              </a:solidFill>
              <a:effectLst/>
              <a:latin typeface="Times New Roman" panose="02020603050405020304" pitchFamily="18" charset="0"/>
              <a:ea typeface="Calibri" panose="020F0502020204030204" pitchFamily="34" charset="0"/>
              <a:cs typeface="B Titr" panose="00000700000000000000" pitchFamily="2" charset="-78"/>
            </a:rPr>
            <a:t>و </a:t>
          </a:r>
          <a:r>
            <a:rPr lang="ar-SA" sz="2800" b="1" dirty="0">
              <a:solidFill>
                <a:schemeClr val="tx1"/>
              </a:solidFill>
              <a:effectLst/>
              <a:latin typeface="Times New Roman" panose="02020603050405020304" pitchFamily="18" charset="0"/>
              <a:ea typeface="Calibri" panose="020F0502020204030204" pitchFamily="34" charset="0"/>
              <a:cs typeface="B Titr" panose="00000700000000000000" pitchFamily="2" charset="-78"/>
            </a:rPr>
            <a:t>تورم زا</a:t>
          </a:r>
          <a:r>
            <a:rPr lang="fa-IR" sz="2800" b="1" dirty="0">
              <a:solidFill>
                <a:schemeClr val="tx1"/>
              </a:solidFill>
              <a:effectLst/>
              <a:latin typeface="Times New Roman" panose="02020603050405020304" pitchFamily="18" charset="0"/>
              <a:ea typeface="Calibri" panose="020F0502020204030204" pitchFamily="34" charset="0"/>
              <a:cs typeface="B Titr" panose="00000700000000000000" pitchFamily="2" charset="-78"/>
            </a:rPr>
            <a:t> </a:t>
          </a:r>
          <a:endParaRPr lang="en-US" sz="2800" dirty="0">
            <a:solidFill>
              <a:schemeClr val="tx1"/>
            </a:solidFill>
          </a:endParaRPr>
        </a:p>
      </dgm:t>
    </dgm:pt>
    <dgm:pt modelId="{5A36C01F-68D9-44F5-98A1-A8F36E2006E8}" type="parTrans" cxnId="{7F95E635-741E-40FE-BF06-AAB7ED5803E5}">
      <dgm:prSet/>
      <dgm:spPr/>
      <dgm:t>
        <a:bodyPr/>
        <a:lstStyle/>
        <a:p>
          <a:endParaRPr lang="en-US"/>
        </a:p>
      </dgm:t>
    </dgm:pt>
    <dgm:pt modelId="{3598587E-2069-4020-8799-E7C2B22F1463}" type="sibTrans" cxnId="{7F95E635-741E-40FE-BF06-AAB7ED5803E5}">
      <dgm:prSet/>
      <dgm:spPr/>
      <dgm:t>
        <a:bodyPr/>
        <a:lstStyle/>
        <a:p>
          <a:endParaRPr lang="en-US"/>
        </a:p>
      </dgm:t>
    </dgm:pt>
    <dgm:pt modelId="{86F99E91-CE54-40CD-A1FC-FF8A51867996}">
      <dgm:prSet/>
      <dgm:spPr/>
      <dgm:t>
        <a:bodyPr/>
        <a:lstStyle/>
        <a:p>
          <a:endParaRPr lang="en-US"/>
        </a:p>
      </dgm:t>
    </dgm:pt>
    <dgm:pt modelId="{F543279A-D4EE-496F-A1B7-5ADE15C4C770}" type="parTrans" cxnId="{4960FEC8-508B-49F2-B0FC-9D031762BBB6}">
      <dgm:prSet/>
      <dgm:spPr/>
      <dgm:t>
        <a:bodyPr/>
        <a:lstStyle/>
        <a:p>
          <a:pPr rtl="1"/>
          <a:endParaRPr lang="fa-IR"/>
        </a:p>
      </dgm:t>
    </dgm:pt>
    <dgm:pt modelId="{CB72F017-52A1-42D2-BB53-7F95E7CAD5CA}" type="sibTrans" cxnId="{4960FEC8-508B-49F2-B0FC-9D031762BBB6}">
      <dgm:prSet/>
      <dgm:spPr/>
      <dgm:t>
        <a:bodyPr/>
        <a:lstStyle/>
        <a:p>
          <a:pPr rtl="1"/>
          <a:endParaRPr lang="fa-IR"/>
        </a:p>
      </dgm:t>
    </dgm:pt>
    <dgm:pt modelId="{3A90B3BD-FD79-41C1-A260-D553C02AAC1D}">
      <dgm:prSet/>
      <dgm:spPr/>
      <dgm:t>
        <a:bodyPr/>
        <a:lstStyle/>
        <a:p>
          <a:endParaRPr lang="en-US"/>
        </a:p>
      </dgm:t>
    </dgm:pt>
    <dgm:pt modelId="{67BD68C3-BF02-4953-AF4F-31E9C9479270}" type="parTrans" cxnId="{22316663-A10B-4A07-8F28-C1A73789411B}">
      <dgm:prSet/>
      <dgm:spPr/>
      <dgm:t>
        <a:bodyPr/>
        <a:lstStyle/>
        <a:p>
          <a:pPr rtl="1"/>
          <a:endParaRPr lang="fa-IR"/>
        </a:p>
      </dgm:t>
    </dgm:pt>
    <dgm:pt modelId="{8E6FC282-76DE-4514-A655-2D1DC5009A17}" type="sibTrans" cxnId="{22316663-A10B-4A07-8F28-C1A73789411B}">
      <dgm:prSet/>
      <dgm:spPr/>
      <dgm:t>
        <a:bodyPr/>
        <a:lstStyle/>
        <a:p>
          <a:pPr rtl="1"/>
          <a:endParaRPr lang="fa-IR"/>
        </a:p>
      </dgm:t>
    </dgm:pt>
    <dgm:pt modelId="{0BA1E386-2488-4E63-8F3C-B7BBCE058CF8}">
      <dgm:prSet/>
      <dgm:spPr/>
      <dgm:t>
        <a:bodyPr/>
        <a:lstStyle/>
        <a:p>
          <a:endParaRPr lang="en-US"/>
        </a:p>
      </dgm:t>
    </dgm:pt>
    <dgm:pt modelId="{A4C64FD2-31DA-4E82-9EA1-B6C94C0A2658}" type="parTrans" cxnId="{0B33A9C5-A7D5-4910-B562-1755FBE8E52C}">
      <dgm:prSet/>
      <dgm:spPr/>
      <dgm:t>
        <a:bodyPr/>
        <a:lstStyle/>
        <a:p>
          <a:pPr rtl="1"/>
          <a:endParaRPr lang="fa-IR"/>
        </a:p>
      </dgm:t>
    </dgm:pt>
    <dgm:pt modelId="{FFCBBD08-8152-47B8-9A94-BE46AB89F25F}" type="sibTrans" cxnId="{0B33A9C5-A7D5-4910-B562-1755FBE8E52C}">
      <dgm:prSet/>
      <dgm:spPr/>
      <dgm:t>
        <a:bodyPr/>
        <a:lstStyle/>
        <a:p>
          <a:pPr rtl="1"/>
          <a:endParaRPr lang="fa-IR"/>
        </a:p>
      </dgm:t>
    </dgm:pt>
    <dgm:pt modelId="{1885C07A-FD9D-422F-9442-9E1D47484CF7}">
      <dgm:prSet/>
      <dgm:spPr/>
      <dgm:t>
        <a:bodyPr/>
        <a:lstStyle/>
        <a:p>
          <a:endParaRPr lang="en-US"/>
        </a:p>
      </dgm:t>
    </dgm:pt>
    <dgm:pt modelId="{D8402567-69C3-411C-AAC7-A55143BA3252}" type="parTrans" cxnId="{A4282238-8857-4FDE-9375-5EBBADE524DF}">
      <dgm:prSet/>
      <dgm:spPr/>
      <dgm:t>
        <a:bodyPr/>
        <a:lstStyle/>
        <a:p>
          <a:pPr rtl="1"/>
          <a:endParaRPr lang="fa-IR"/>
        </a:p>
      </dgm:t>
    </dgm:pt>
    <dgm:pt modelId="{765A1AF6-8E6D-408B-98E0-563A3D601365}" type="sibTrans" cxnId="{A4282238-8857-4FDE-9375-5EBBADE524DF}">
      <dgm:prSet/>
      <dgm:spPr/>
      <dgm:t>
        <a:bodyPr/>
        <a:lstStyle/>
        <a:p>
          <a:pPr rtl="1"/>
          <a:endParaRPr lang="fa-IR"/>
        </a:p>
      </dgm:t>
    </dgm:pt>
    <dgm:pt modelId="{608A5935-95C1-4753-83AC-6F93C6EDF5AE}">
      <dgm:prSet/>
      <dgm:spPr/>
      <dgm:t>
        <a:bodyPr/>
        <a:lstStyle/>
        <a:p>
          <a:endParaRPr lang="en-US"/>
        </a:p>
      </dgm:t>
    </dgm:pt>
    <dgm:pt modelId="{1FF9D79A-B296-4272-9083-B721341F9925}" type="parTrans" cxnId="{B1842A86-D870-464F-A727-CB12A71809F5}">
      <dgm:prSet/>
      <dgm:spPr/>
      <dgm:t>
        <a:bodyPr/>
        <a:lstStyle/>
        <a:p>
          <a:pPr rtl="1"/>
          <a:endParaRPr lang="fa-IR"/>
        </a:p>
      </dgm:t>
    </dgm:pt>
    <dgm:pt modelId="{82623973-5997-478F-BD02-4E258597B565}" type="sibTrans" cxnId="{B1842A86-D870-464F-A727-CB12A71809F5}">
      <dgm:prSet/>
      <dgm:spPr/>
      <dgm:t>
        <a:bodyPr/>
        <a:lstStyle/>
        <a:p>
          <a:pPr rtl="1"/>
          <a:endParaRPr lang="fa-IR"/>
        </a:p>
      </dgm:t>
    </dgm:pt>
    <dgm:pt modelId="{04160883-2FFD-4AF3-923C-DBB0FDE8BA14}">
      <dgm:prSet/>
      <dgm:spPr/>
      <dgm:t>
        <a:bodyPr/>
        <a:lstStyle/>
        <a:p>
          <a:endParaRPr lang="en-US"/>
        </a:p>
      </dgm:t>
    </dgm:pt>
    <dgm:pt modelId="{723193A2-56F9-4086-87F7-9D947FDE8D54}" type="parTrans" cxnId="{4B320EEF-39AC-451A-8FE9-BEE8B31074BE}">
      <dgm:prSet/>
      <dgm:spPr/>
      <dgm:t>
        <a:bodyPr/>
        <a:lstStyle/>
        <a:p>
          <a:pPr rtl="1"/>
          <a:endParaRPr lang="fa-IR"/>
        </a:p>
      </dgm:t>
    </dgm:pt>
    <dgm:pt modelId="{653921C5-FF43-49CE-9D6C-FE8AE05DE1E8}" type="sibTrans" cxnId="{4B320EEF-39AC-451A-8FE9-BEE8B31074BE}">
      <dgm:prSet/>
      <dgm:spPr/>
      <dgm:t>
        <a:bodyPr/>
        <a:lstStyle/>
        <a:p>
          <a:pPr rtl="1"/>
          <a:endParaRPr lang="fa-IR"/>
        </a:p>
      </dgm:t>
    </dgm:pt>
    <dgm:pt modelId="{7E54ED23-5DCB-45E0-B832-C1545676F9D3}">
      <dgm:prSet/>
      <dgm:spPr/>
      <dgm:t>
        <a:bodyPr/>
        <a:lstStyle/>
        <a:p>
          <a:endParaRPr lang="en-US"/>
        </a:p>
      </dgm:t>
    </dgm:pt>
    <dgm:pt modelId="{1AC94E05-F7CC-4A08-A7DD-8463724A36E3}" type="parTrans" cxnId="{9C562874-CD59-4C16-B3F4-A25254CE9E03}">
      <dgm:prSet/>
      <dgm:spPr/>
      <dgm:t>
        <a:bodyPr/>
        <a:lstStyle/>
        <a:p>
          <a:pPr rtl="1"/>
          <a:endParaRPr lang="fa-IR"/>
        </a:p>
      </dgm:t>
    </dgm:pt>
    <dgm:pt modelId="{1D8941BA-2FF8-4C50-904B-22B38640F60F}" type="sibTrans" cxnId="{9C562874-CD59-4C16-B3F4-A25254CE9E03}">
      <dgm:prSet/>
      <dgm:spPr/>
      <dgm:t>
        <a:bodyPr/>
        <a:lstStyle/>
        <a:p>
          <a:pPr rtl="1"/>
          <a:endParaRPr lang="fa-IR"/>
        </a:p>
      </dgm:t>
    </dgm:pt>
    <dgm:pt modelId="{9C535418-6573-4556-9544-11EC39BFF956}">
      <dgm:prSet/>
      <dgm:spPr/>
      <dgm:t>
        <a:bodyPr/>
        <a:lstStyle/>
        <a:p>
          <a:endParaRPr lang="en-US"/>
        </a:p>
      </dgm:t>
    </dgm:pt>
    <dgm:pt modelId="{CB0587D3-3481-4595-9C95-F69105A00180}" type="parTrans" cxnId="{9BC23011-9A4F-42F2-BF48-39112A880491}">
      <dgm:prSet/>
      <dgm:spPr/>
      <dgm:t>
        <a:bodyPr/>
        <a:lstStyle/>
        <a:p>
          <a:pPr rtl="1"/>
          <a:endParaRPr lang="fa-IR"/>
        </a:p>
      </dgm:t>
    </dgm:pt>
    <dgm:pt modelId="{5C44EB7D-2145-4B57-85B8-F2027FA1C12C}" type="sibTrans" cxnId="{9BC23011-9A4F-42F2-BF48-39112A880491}">
      <dgm:prSet/>
      <dgm:spPr/>
      <dgm:t>
        <a:bodyPr/>
        <a:lstStyle/>
        <a:p>
          <a:pPr rtl="1"/>
          <a:endParaRPr lang="fa-IR"/>
        </a:p>
      </dgm:t>
    </dgm:pt>
    <dgm:pt modelId="{98E7E9E0-D554-474C-944F-EC879F791AA3}" type="pres">
      <dgm:prSet presAssocID="{23B7D5C0-F455-4BF9-AC23-4AE85E33D0BC}" presName="Name0" presStyleCnt="0">
        <dgm:presLayoutVars>
          <dgm:chMax val="1"/>
          <dgm:chPref val="1"/>
        </dgm:presLayoutVars>
      </dgm:prSet>
      <dgm:spPr/>
    </dgm:pt>
    <dgm:pt modelId="{08D31F73-527F-421D-A3BE-77425E5043F7}" type="pres">
      <dgm:prSet presAssocID="{3F778C20-C483-448A-B0E0-3607FAD090AC}" presName="Parent" presStyleLbl="node0" presStyleIdx="0" presStyleCnt="1" custScaleX="88860" custScaleY="42387" custLinFactNeighborX="13294" custLinFactNeighborY="-1352">
        <dgm:presLayoutVars>
          <dgm:chMax val="5"/>
          <dgm:chPref val="5"/>
        </dgm:presLayoutVars>
      </dgm:prSet>
      <dgm:spPr/>
    </dgm:pt>
    <dgm:pt modelId="{D6D9D666-9132-4E61-BD25-1F845E41AB2F}" type="pres">
      <dgm:prSet presAssocID="{3F778C20-C483-448A-B0E0-3607FAD090AC}" presName="Accent1" presStyleLbl="node1" presStyleIdx="0" presStyleCnt="15" custLinFactX="86977" custLinFactY="9482" custLinFactNeighborX="100000" custLinFactNeighborY="100000"/>
      <dgm:spPr/>
    </dgm:pt>
    <dgm:pt modelId="{C6AB523D-6D82-4FB9-9862-297F62725508}" type="pres">
      <dgm:prSet presAssocID="{3F778C20-C483-448A-B0E0-3607FAD090AC}" presName="Accent2" presStyleLbl="node1" presStyleIdx="1" presStyleCnt="15" custLinFactY="-77819" custLinFactNeighborX="31447" custLinFactNeighborY="-100000"/>
      <dgm:spPr/>
    </dgm:pt>
    <dgm:pt modelId="{23F7A9D6-4EF6-449F-9FDA-0E2BEDF52A25}" type="pres">
      <dgm:prSet presAssocID="{3F778C20-C483-448A-B0E0-3607FAD090AC}" presName="Accent3" presStyleLbl="node1" presStyleIdx="2" presStyleCnt="15" custLinFactY="135259" custLinFactNeighborX="-71281" custLinFactNeighborY="200000"/>
      <dgm:spPr/>
    </dgm:pt>
    <dgm:pt modelId="{1B2441DF-6324-4917-B1BB-59F9AD6FC636}" type="pres">
      <dgm:prSet presAssocID="{3F778C20-C483-448A-B0E0-3607FAD090AC}" presName="Accent4" presStyleLbl="node1" presStyleIdx="3" presStyleCnt="15" custFlipVert="1" custFlipHor="0" custScaleX="38415" custScaleY="8661" custLinFactY="14947" custLinFactNeighborX="-70002" custLinFactNeighborY="100000"/>
      <dgm:spPr/>
    </dgm:pt>
    <dgm:pt modelId="{A0166C61-625C-49BB-8B74-92FA5E20A0D8}" type="pres">
      <dgm:prSet presAssocID="{3F778C20-C483-448A-B0E0-3607FAD090AC}" presName="Accent5" presStyleLbl="node1" presStyleIdx="4" presStyleCnt="15" custLinFactX="105038" custLinFactNeighborX="200000" custLinFactNeighborY="-26047"/>
      <dgm:spPr/>
    </dgm:pt>
    <dgm:pt modelId="{6618D298-B29F-4A6D-9AEC-2C8C8DD11151}" type="pres">
      <dgm:prSet presAssocID="{3F778C20-C483-448A-B0E0-3607FAD090AC}" presName="Accent6" presStyleLbl="node1" presStyleIdx="5" presStyleCnt="15"/>
      <dgm:spPr/>
    </dgm:pt>
    <dgm:pt modelId="{AECD062F-5405-4C43-A0DC-3977C6D14387}" type="pres">
      <dgm:prSet presAssocID="{2097FD6D-0462-48BD-BFE4-6BD8A2B14E2A}" presName="Child1" presStyleLbl="node1" presStyleIdx="6" presStyleCnt="15" custLinFactNeighborX="43514" custLinFactNeighborY="-25450">
        <dgm:presLayoutVars>
          <dgm:chMax val="0"/>
          <dgm:chPref val="0"/>
        </dgm:presLayoutVars>
      </dgm:prSet>
      <dgm:spPr/>
    </dgm:pt>
    <dgm:pt modelId="{56B983AF-297D-4CB9-BFC9-1417E9301FB2}" type="pres">
      <dgm:prSet presAssocID="{2097FD6D-0462-48BD-BFE4-6BD8A2B14E2A}" presName="Accent7" presStyleCnt="0"/>
      <dgm:spPr/>
    </dgm:pt>
    <dgm:pt modelId="{3E48EE55-CCD7-4B5A-9328-D7F74A310AD5}" type="pres">
      <dgm:prSet presAssocID="{2097FD6D-0462-48BD-BFE4-6BD8A2B14E2A}" presName="AccentHold1" presStyleLbl="node1" presStyleIdx="7" presStyleCnt="15" custLinFactX="-25412" custLinFactNeighborX="-100000" custLinFactNeighborY="-26481"/>
      <dgm:spPr/>
    </dgm:pt>
    <dgm:pt modelId="{B4C7D018-CF2D-4140-9916-987C0B619BF0}" type="pres">
      <dgm:prSet presAssocID="{2097FD6D-0462-48BD-BFE4-6BD8A2B14E2A}" presName="Accent8" presStyleCnt="0"/>
      <dgm:spPr/>
    </dgm:pt>
    <dgm:pt modelId="{8F9D0353-A88C-41F5-8754-368B4015F58C}" type="pres">
      <dgm:prSet presAssocID="{2097FD6D-0462-48BD-BFE4-6BD8A2B14E2A}" presName="AccentHold2" presStyleLbl="node1" presStyleIdx="8" presStyleCnt="15" custFlipVert="1" custFlipHor="1" custScaleX="14120" custScaleY="5926" custLinFactNeighborX="27744" custLinFactNeighborY="56481"/>
      <dgm:spPr/>
    </dgm:pt>
    <dgm:pt modelId="{10F9E013-4CDA-4460-B688-4A91FDB1C087}" type="pres">
      <dgm:prSet presAssocID="{783EA7C5-5F03-4D54-955A-2027C5AAC68B}" presName="Child2" presStyleLbl="node1" presStyleIdx="9" presStyleCnt="15" custLinFactNeighborX="-18758" custLinFactNeighborY="26590">
        <dgm:presLayoutVars>
          <dgm:chMax val="0"/>
          <dgm:chPref val="0"/>
        </dgm:presLayoutVars>
      </dgm:prSet>
      <dgm:spPr/>
    </dgm:pt>
    <dgm:pt modelId="{390BD4D2-555E-4D27-B0DD-594C8C7A364A}" type="pres">
      <dgm:prSet presAssocID="{783EA7C5-5F03-4D54-955A-2027C5AAC68B}" presName="Accent9" presStyleCnt="0"/>
      <dgm:spPr/>
    </dgm:pt>
    <dgm:pt modelId="{6104ED1D-FA9A-4690-969D-C88554BE9D88}" type="pres">
      <dgm:prSet presAssocID="{783EA7C5-5F03-4D54-955A-2027C5AAC68B}" presName="AccentHold1" presStyleLbl="node1" presStyleIdx="10" presStyleCnt="15" custLinFactX="55625" custLinFactY="100000" custLinFactNeighborX="100000" custLinFactNeighborY="152542"/>
      <dgm:spPr/>
    </dgm:pt>
    <dgm:pt modelId="{8829EA46-8004-41DB-BC75-30B2154B0D59}" type="pres">
      <dgm:prSet presAssocID="{783EA7C5-5F03-4D54-955A-2027C5AAC68B}" presName="Accent10" presStyleCnt="0"/>
      <dgm:spPr/>
    </dgm:pt>
    <dgm:pt modelId="{865CCA67-E373-4691-8D29-933914F54B76}" type="pres">
      <dgm:prSet presAssocID="{783EA7C5-5F03-4D54-955A-2027C5AAC68B}" presName="AccentHold2" presStyleLbl="node1" presStyleIdx="11" presStyleCnt="15" custFlipVert="1" custFlipHor="0" custScaleX="29157" custScaleY="11950" custLinFactX="100000" custLinFactNeighborX="135854" custLinFactNeighborY="-32126"/>
      <dgm:spPr/>
    </dgm:pt>
    <dgm:pt modelId="{08BC6E5B-FF26-4118-9C6C-AF19F1A98AF6}" type="pres">
      <dgm:prSet presAssocID="{783EA7C5-5F03-4D54-955A-2027C5AAC68B}" presName="Accent11" presStyleCnt="0"/>
      <dgm:spPr/>
    </dgm:pt>
    <dgm:pt modelId="{6E4A903F-4975-4D4A-9A2F-821F0C5F7384}" type="pres">
      <dgm:prSet presAssocID="{783EA7C5-5F03-4D54-955A-2027C5AAC68B}" presName="AccentHold3" presStyleLbl="node1" presStyleIdx="12" presStyleCnt="15" custLinFactX="-142774" custLinFactY="-59406" custLinFactNeighborX="-200000" custLinFactNeighborY="-100000"/>
      <dgm:spPr/>
    </dgm:pt>
    <dgm:pt modelId="{8B2A1747-376A-4536-A06A-917FD25064E2}" type="pres">
      <dgm:prSet presAssocID="{240E38B3-F24C-4533-967A-5C3CDACA65F6}" presName="Child3" presStyleLbl="node1" presStyleIdx="13" presStyleCnt="15" custLinFactX="-100000" custLinFactNeighborX="-112370" custLinFactNeighborY="3329">
        <dgm:presLayoutVars>
          <dgm:chMax val="0"/>
          <dgm:chPref val="0"/>
        </dgm:presLayoutVars>
      </dgm:prSet>
      <dgm:spPr/>
    </dgm:pt>
    <dgm:pt modelId="{748FB542-66AB-4584-8066-E5EBF6847436}" type="pres">
      <dgm:prSet presAssocID="{240E38B3-F24C-4533-967A-5C3CDACA65F6}" presName="Accent12" presStyleCnt="0"/>
      <dgm:spPr/>
    </dgm:pt>
    <dgm:pt modelId="{35D4108D-3C8D-4FD1-937E-F49A2E0249C3}" type="pres">
      <dgm:prSet presAssocID="{240E38B3-F24C-4533-967A-5C3CDACA65F6}" presName="AccentHold1" presStyleLbl="node1" presStyleIdx="14" presStyleCnt="15" custLinFactX="-200000" custLinFactNeighborX="-224275" custLinFactNeighborY="95013"/>
      <dgm:spPr/>
    </dgm:pt>
  </dgm:ptLst>
  <dgm:cxnLst>
    <dgm:cxn modelId="{6B424D03-DF1B-4153-A05A-9D079649569D}" type="presOf" srcId="{783EA7C5-5F03-4D54-955A-2027C5AAC68B}" destId="{10F9E013-4CDA-4460-B688-4A91FDB1C087}" srcOrd="0" destOrd="0" presId="urn:microsoft.com/office/officeart/2009/3/layout/CircleRelationship"/>
    <dgm:cxn modelId="{9BC23011-9A4F-42F2-BF48-39112A880491}" srcId="{23B7D5C0-F455-4BF9-AC23-4AE85E33D0BC}" destId="{9C535418-6573-4556-9544-11EC39BFF956}" srcOrd="8" destOrd="0" parTransId="{CB0587D3-3481-4595-9C95-F69105A00180}" sibTransId="{5C44EB7D-2145-4B57-85B8-F2027FA1C12C}"/>
    <dgm:cxn modelId="{7F95E635-741E-40FE-BF06-AAB7ED5803E5}" srcId="{3F778C20-C483-448A-B0E0-3607FAD090AC}" destId="{783EA7C5-5F03-4D54-955A-2027C5AAC68B}" srcOrd="1" destOrd="0" parTransId="{5A36C01F-68D9-44F5-98A1-A8F36E2006E8}" sibTransId="{3598587E-2069-4020-8799-E7C2B22F1463}"/>
    <dgm:cxn modelId="{A4282238-8857-4FDE-9375-5EBBADE524DF}" srcId="{23B7D5C0-F455-4BF9-AC23-4AE85E33D0BC}" destId="{1885C07A-FD9D-422F-9442-9E1D47484CF7}" srcOrd="4" destOrd="0" parTransId="{D8402567-69C3-411C-AAC7-A55143BA3252}" sibTransId="{765A1AF6-8E6D-408B-98E0-563A3D601365}"/>
    <dgm:cxn modelId="{F5FCED3E-6C80-4E5F-9C3A-7049E518F4AF}" type="presOf" srcId="{23B7D5C0-F455-4BF9-AC23-4AE85E33D0BC}" destId="{98E7E9E0-D554-474C-944F-EC879F791AA3}" srcOrd="0" destOrd="0" presId="urn:microsoft.com/office/officeart/2009/3/layout/CircleRelationship"/>
    <dgm:cxn modelId="{22316663-A10B-4A07-8F28-C1A73789411B}" srcId="{23B7D5C0-F455-4BF9-AC23-4AE85E33D0BC}" destId="{3A90B3BD-FD79-41C1-A260-D553C02AAC1D}" srcOrd="2" destOrd="0" parTransId="{67BD68C3-BF02-4953-AF4F-31E9C9479270}" sibTransId="{8E6FC282-76DE-4514-A655-2D1DC5009A17}"/>
    <dgm:cxn modelId="{9C562874-CD59-4C16-B3F4-A25254CE9E03}" srcId="{23B7D5C0-F455-4BF9-AC23-4AE85E33D0BC}" destId="{7E54ED23-5DCB-45E0-B832-C1545676F9D3}" srcOrd="7" destOrd="0" parTransId="{1AC94E05-F7CC-4A08-A7DD-8463724A36E3}" sibTransId="{1D8941BA-2FF8-4C50-904B-22B38640F60F}"/>
    <dgm:cxn modelId="{B1842A86-D870-464F-A727-CB12A71809F5}" srcId="{23B7D5C0-F455-4BF9-AC23-4AE85E33D0BC}" destId="{608A5935-95C1-4753-83AC-6F93C6EDF5AE}" srcOrd="5" destOrd="0" parTransId="{1FF9D79A-B296-4272-9083-B721341F9925}" sibTransId="{82623973-5997-478F-BD02-4E258597B565}"/>
    <dgm:cxn modelId="{1224DD97-3B48-4CB5-BF23-D41E07A65BD0}" srcId="{3F778C20-C483-448A-B0E0-3607FAD090AC}" destId="{240E38B3-F24C-4533-967A-5C3CDACA65F6}" srcOrd="2" destOrd="0" parTransId="{6E94D0B6-D9E7-4A87-8A41-81C70EBBA205}" sibTransId="{024B2037-F200-4824-8662-C457C3466404}"/>
    <dgm:cxn modelId="{F65361AF-9928-4BCC-9A06-F81AB4F1D934}" srcId="{23B7D5C0-F455-4BF9-AC23-4AE85E33D0BC}" destId="{3F778C20-C483-448A-B0E0-3607FAD090AC}" srcOrd="0" destOrd="0" parTransId="{F6A0BFD5-3C94-43E2-AD43-3F21E93FAEE9}" sibTransId="{5E85AD25-809B-4270-83C6-3D93D8A56F62}"/>
    <dgm:cxn modelId="{DAE2F3C2-60A4-4506-B65E-7082F216CF8B}" type="presOf" srcId="{3F778C20-C483-448A-B0E0-3607FAD090AC}" destId="{08D31F73-527F-421D-A3BE-77425E5043F7}" srcOrd="0" destOrd="0" presId="urn:microsoft.com/office/officeart/2009/3/layout/CircleRelationship"/>
    <dgm:cxn modelId="{0B33A9C5-A7D5-4910-B562-1755FBE8E52C}" srcId="{23B7D5C0-F455-4BF9-AC23-4AE85E33D0BC}" destId="{0BA1E386-2488-4E63-8F3C-B7BBCE058CF8}" srcOrd="3" destOrd="0" parTransId="{A4C64FD2-31DA-4E82-9EA1-B6C94C0A2658}" sibTransId="{FFCBBD08-8152-47B8-9A94-BE46AB89F25F}"/>
    <dgm:cxn modelId="{4960FEC8-508B-49F2-B0FC-9D031762BBB6}" srcId="{23B7D5C0-F455-4BF9-AC23-4AE85E33D0BC}" destId="{86F99E91-CE54-40CD-A1FC-FF8A51867996}" srcOrd="1" destOrd="0" parTransId="{F543279A-D4EE-496F-A1B7-5ADE15C4C770}" sibTransId="{CB72F017-52A1-42D2-BB53-7F95E7CAD5CA}"/>
    <dgm:cxn modelId="{A28477D6-FF91-4890-B954-CC4D7E8F29CC}" type="presOf" srcId="{2097FD6D-0462-48BD-BFE4-6BD8A2B14E2A}" destId="{AECD062F-5405-4C43-A0DC-3977C6D14387}" srcOrd="0" destOrd="0" presId="urn:microsoft.com/office/officeart/2009/3/layout/CircleRelationship"/>
    <dgm:cxn modelId="{4B320EEF-39AC-451A-8FE9-BEE8B31074BE}" srcId="{23B7D5C0-F455-4BF9-AC23-4AE85E33D0BC}" destId="{04160883-2FFD-4AF3-923C-DBB0FDE8BA14}" srcOrd="6" destOrd="0" parTransId="{723193A2-56F9-4086-87F7-9D947FDE8D54}" sibTransId="{653921C5-FF43-49CE-9D6C-FE8AE05DE1E8}"/>
    <dgm:cxn modelId="{E74DC5F1-11FF-4593-BA12-281DBCC3AEB7}" srcId="{3F778C20-C483-448A-B0E0-3607FAD090AC}" destId="{2097FD6D-0462-48BD-BFE4-6BD8A2B14E2A}" srcOrd="0" destOrd="0" parTransId="{644D335A-AC5E-4954-9F9C-B1BC822A5841}" sibTransId="{289987BA-B1B9-48D3-AB99-B5C7A4002426}"/>
    <dgm:cxn modelId="{546B9DF7-4576-4186-B443-27E7EFB88AC5}" type="presOf" srcId="{240E38B3-F24C-4533-967A-5C3CDACA65F6}" destId="{8B2A1747-376A-4536-A06A-917FD25064E2}" srcOrd="0" destOrd="0" presId="urn:microsoft.com/office/officeart/2009/3/layout/CircleRelationship"/>
    <dgm:cxn modelId="{E6A4F82B-57D1-4B73-8EB4-0AC062488015}" type="presParOf" srcId="{98E7E9E0-D554-474C-944F-EC879F791AA3}" destId="{08D31F73-527F-421D-A3BE-77425E5043F7}" srcOrd="0" destOrd="0" presId="urn:microsoft.com/office/officeart/2009/3/layout/CircleRelationship"/>
    <dgm:cxn modelId="{C2ABCD97-5025-49F3-B2E2-B9E047AB8283}" type="presParOf" srcId="{98E7E9E0-D554-474C-944F-EC879F791AA3}" destId="{D6D9D666-9132-4E61-BD25-1F845E41AB2F}" srcOrd="1" destOrd="0" presId="urn:microsoft.com/office/officeart/2009/3/layout/CircleRelationship"/>
    <dgm:cxn modelId="{1612799F-4C11-4F98-A351-92BF62886091}" type="presParOf" srcId="{98E7E9E0-D554-474C-944F-EC879F791AA3}" destId="{C6AB523D-6D82-4FB9-9862-297F62725508}" srcOrd="2" destOrd="0" presId="urn:microsoft.com/office/officeart/2009/3/layout/CircleRelationship"/>
    <dgm:cxn modelId="{45A78BE0-C33D-4DBD-B9C2-CEF8F26201E4}" type="presParOf" srcId="{98E7E9E0-D554-474C-944F-EC879F791AA3}" destId="{23F7A9D6-4EF6-449F-9FDA-0E2BEDF52A25}" srcOrd="3" destOrd="0" presId="urn:microsoft.com/office/officeart/2009/3/layout/CircleRelationship"/>
    <dgm:cxn modelId="{FE7D0A58-E352-4939-8252-7DAA08CF149F}" type="presParOf" srcId="{98E7E9E0-D554-474C-944F-EC879F791AA3}" destId="{1B2441DF-6324-4917-B1BB-59F9AD6FC636}" srcOrd="4" destOrd="0" presId="urn:microsoft.com/office/officeart/2009/3/layout/CircleRelationship"/>
    <dgm:cxn modelId="{68ABAA23-E41F-4B41-BC70-0EA3877AE02C}" type="presParOf" srcId="{98E7E9E0-D554-474C-944F-EC879F791AA3}" destId="{A0166C61-625C-49BB-8B74-92FA5E20A0D8}" srcOrd="5" destOrd="0" presId="urn:microsoft.com/office/officeart/2009/3/layout/CircleRelationship"/>
    <dgm:cxn modelId="{1A307C7F-A38E-4FB5-BB70-AE7339367789}" type="presParOf" srcId="{98E7E9E0-D554-474C-944F-EC879F791AA3}" destId="{6618D298-B29F-4A6D-9AEC-2C8C8DD11151}" srcOrd="6" destOrd="0" presId="urn:microsoft.com/office/officeart/2009/3/layout/CircleRelationship"/>
    <dgm:cxn modelId="{7C7A21C5-FDA1-44AC-85B7-C818A60F832A}" type="presParOf" srcId="{98E7E9E0-D554-474C-944F-EC879F791AA3}" destId="{AECD062F-5405-4C43-A0DC-3977C6D14387}" srcOrd="7" destOrd="0" presId="urn:microsoft.com/office/officeart/2009/3/layout/CircleRelationship"/>
    <dgm:cxn modelId="{6FC81DD7-661F-4EC3-8A7B-B683FE6F6584}" type="presParOf" srcId="{98E7E9E0-D554-474C-944F-EC879F791AA3}" destId="{56B983AF-297D-4CB9-BFC9-1417E9301FB2}" srcOrd="8" destOrd="0" presId="urn:microsoft.com/office/officeart/2009/3/layout/CircleRelationship"/>
    <dgm:cxn modelId="{9F752C0F-1076-4EEA-95A5-0C82D3DC3635}" type="presParOf" srcId="{56B983AF-297D-4CB9-BFC9-1417E9301FB2}" destId="{3E48EE55-CCD7-4B5A-9328-D7F74A310AD5}" srcOrd="0" destOrd="0" presId="urn:microsoft.com/office/officeart/2009/3/layout/CircleRelationship"/>
    <dgm:cxn modelId="{FB4E2EA1-D184-4E42-89BA-9F2C1114A29F}" type="presParOf" srcId="{98E7E9E0-D554-474C-944F-EC879F791AA3}" destId="{B4C7D018-CF2D-4140-9916-987C0B619BF0}" srcOrd="9" destOrd="0" presId="urn:microsoft.com/office/officeart/2009/3/layout/CircleRelationship"/>
    <dgm:cxn modelId="{D578403A-393D-4E4E-9C4B-D52F2F4A24AE}" type="presParOf" srcId="{B4C7D018-CF2D-4140-9916-987C0B619BF0}" destId="{8F9D0353-A88C-41F5-8754-368B4015F58C}" srcOrd="0" destOrd="0" presId="urn:microsoft.com/office/officeart/2009/3/layout/CircleRelationship"/>
    <dgm:cxn modelId="{C5ADFA2C-C1C2-4BF8-969B-27AD7F5C8C46}" type="presParOf" srcId="{98E7E9E0-D554-474C-944F-EC879F791AA3}" destId="{10F9E013-4CDA-4460-B688-4A91FDB1C087}" srcOrd="10" destOrd="0" presId="urn:microsoft.com/office/officeart/2009/3/layout/CircleRelationship"/>
    <dgm:cxn modelId="{FEEF8E61-CF5C-461C-8F1C-52FBDEDA8D62}" type="presParOf" srcId="{98E7E9E0-D554-474C-944F-EC879F791AA3}" destId="{390BD4D2-555E-4D27-B0DD-594C8C7A364A}" srcOrd="11" destOrd="0" presId="urn:microsoft.com/office/officeart/2009/3/layout/CircleRelationship"/>
    <dgm:cxn modelId="{0AF9B5D9-4E91-4EEA-9FA4-C8E11F87FA32}" type="presParOf" srcId="{390BD4D2-555E-4D27-B0DD-594C8C7A364A}" destId="{6104ED1D-FA9A-4690-969D-C88554BE9D88}" srcOrd="0" destOrd="0" presId="urn:microsoft.com/office/officeart/2009/3/layout/CircleRelationship"/>
    <dgm:cxn modelId="{B7B296AE-994B-43E2-B592-134D8D471F2D}" type="presParOf" srcId="{98E7E9E0-D554-474C-944F-EC879F791AA3}" destId="{8829EA46-8004-41DB-BC75-30B2154B0D59}" srcOrd="12" destOrd="0" presId="urn:microsoft.com/office/officeart/2009/3/layout/CircleRelationship"/>
    <dgm:cxn modelId="{F800D7AA-F1E5-4A22-9160-5AF258D50984}" type="presParOf" srcId="{8829EA46-8004-41DB-BC75-30B2154B0D59}" destId="{865CCA67-E373-4691-8D29-933914F54B76}" srcOrd="0" destOrd="0" presId="urn:microsoft.com/office/officeart/2009/3/layout/CircleRelationship"/>
    <dgm:cxn modelId="{32EF22C8-1894-4D0D-8A14-BE76923C93D8}" type="presParOf" srcId="{98E7E9E0-D554-474C-944F-EC879F791AA3}" destId="{08BC6E5B-FF26-4118-9C6C-AF19F1A98AF6}" srcOrd="13" destOrd="0" presId="urn:microsoft.com/office/officeart/2009/3/layout/CircleRelationship"/>
    <dgm:cxn modelId="{AC31BF06-0735-4366-84A4-42A7910E2ACB}" type="presParOf" srcId="{08BC6E5B-FF26-4118-9C6C-AF19F1A98AF6}" destId="{6E4A903F-4975-4D4A-9A2F-821F0C5F7384}" srcOrd="0" destOrd="0" presId="urn:microsoft.com/office/officeart/2009/3/layout/CircleRelationship"/>
    <dgm:cxn modelId="{07717F5B-E413-4436-B8D5-4D3D1E82C869}" type="presParOf" srcId="{98E7E9E0-D554-474C-944F-EC879F791AA3}" destId="{8B2A1747-376A-4536-A06A-917FD25064E2}" srcOrd="14" destOrd="0" presId="urn:microsoft.com/office/officeart/2009/3/layout/CircleRelationship"/>
    <dgm:cxn modelId="{B0EBEE69-9FFD-4BD3-A2CC-E64A1CCB8CC4}" type="presParOf" srcId="{98E7E9E0-D554-474C-944F-EC879F791AA3}" destId="{748FB542-66AB-4584-8066-E5EBF6847436}" srcOrd="15" destOrd="0" presId="urn:microsoft.com/office/officeart/2009/3/layout/CircleRelationship"/>
    <dgm:cxn modelId="{BDCDCFBD-92CC-4F25-B064-880DCB06ACA7}" type="presParOf" srcId="{748FB542-66AB-4584-8066-E5EBF6847436}" destId="{35D4108D-3C8D-4FD1-937E-F49A2E0249C3}" srcOrd="0" destOrd="0" presId="urn:microsoft.com/office/officeart/2009/3/layout/CircleRelationshi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D31F73-527F-421D-A3BE-77425E5043F7}">
      <dsp:nvSpPr>
        <dsp:cNvPr id="0" name=""/>
        <dsp:cNvSpPr/>
      </dsp:nvSpPr>
      <dsp:spPr>
        <a:xfrm>
          <a:off x="2492246" y="2233843"/>
          <a:ext cx="4217247" cy="2011890"/>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Font typeface="+mj-lt"/>
            <a:buNone/>
          </a:pPr>
          <a:r>
            <a:rPr lang="ar-SA" sz="3600" b="1" kern="1200" cap="none" spc="0" dirty="0">
              <a:ln w="22225">
                <a:solidFill>
                  <a:schemeClr val="accent2"/>
                </a:solidFill>
                <a:prstDash val="solid"/>
              </a:ln>
              <a:solidFill>
                <a:schemeClr val="tx1"/>
              </a:solidFill>
              <a:effectLst>
                <a:glow rad="228600">
                  <a:schemeClr val="accent4">
                    <a:satMod val="175000"/>
                    <a:alpha val="40000"/>
                  </a:schemeClr>
                </a:glow>
              </a:effectLst>
              <a:cs typeface="B Titr" panose="00000700000000000000" pitchFamily="2" charset="-78"/>
            </a:rPr>
            <a:t>عایق رسی</a:t>
          </a:r>
          <a:r>
            <a:rPr lang="en-US" sz="3600" b="1" kern="1200" cap="none" spc="0" dirty="0">
              <a:ln w="22225">
                <a:solidFill>
                  <a:schemeClr val="accent2"/>
                </a:solidFill>
                <a:prstDash val="solid"/>
              </a:ln>
              <a:solidFill>
                <a:schemeClr val="tx1"/>
              </a:solidFill>
              <a:effectLst>
                <a:glow rad="228600">
                  <a:schemeClr val="accent4">
                    <a:satMod val="175000"/>
                    <a:alpha val="40000"/>
                  </a:schemeClr>
                </a:glow>
              </a:effectLst>
              <a:cs typeface="B Titr" panose="00000700000000000000" pitchFamily="2" charset="-78"/>
            </a:rPr>
            <a:t>  </a:t>
          </a:r>
          <a:r>
            <a:rPr lang="ar-SA" sz="3600" b="1" kern="1200" cap="none" spc="0" dirty="0">
              <a:ln w="22225">
                <a:solidFill>
                  <a:schemeClr val="accent2"/>
                </a:solidFill>
                <a:prstDash val="solid"/>
              </a:ln>
              <a:solidFill>
                <a:schemeClr val="tx1"/>
              </a:solidFill>
              <a:effectLst>
                <a:glow rad="228600">
                  <a:schemeClr val="accent4">
                    <a:satMod val="175000"/>
                    <a:alpha val="40000"/>
                  </a:schemeClr>
                </a:glow>
              </a:effectLst>
              <a:cs typeface="B Titr" panose="00000700000000000000" pitchFamily="2" charset="-78"/>
            </a:rPr>
            <a:t>ژئوسنتتیک(</a:t>
          </a:r>
          <a:r>
            <a:rPr lang="en-US" sz="3600" b="1" kern="1200" cap="none" spc="0" dirty="0">
              <a:ln w="22225">
                <a:solidFill>
                  <a:schemeClr val="accent2"/>
                </a:solidFill>
                <a:prstDash val="solid"/>
              </a:ln>
              <a:solidFill>
                <a:schemeClr val="tx1"/>
              </a:solidFill>
              <a:effectLst>
                <a:glow rad="228600">
                  <a:schemeClr val="accent4">
                    <a:satMod val="175000"/>
                    <a:alpha val="40000"/>
                  </a:schemeClr>
                </a:glow>
              </a:effectLst>
              <a:cs typeface="B Titr" panose="00000700000000000000" pitchFamily="2" charset="-78"/>
            </a:rPr>
            <a:t>GCL</a:t>
          </a:r>
          <a:r>
            <a:rPr lang="ar-SA" sz="3600" b="1" kern="1200" cap="none" spc="0" dirty="0">
              <a:ln w="22225">
                <a:solidFill>
                  <a:schemeClr val="accent2"/>
                </a:solidFill>
                <a:prstDash val="solid"/>
              </a:ln>
              <a:solidFill>
                <a:schemeClr val="tx1"/>
              </a:solidFill>
              <a:effectLst>
                <a:glow rad="228600">
                  <a:schemeClr val="accent4">
                    <a:satMod val="175000"/>
                    <a:alpha val="40000"/>
                  </a:schemeClr>
                </a:glow>
              </a:effectLst>
              <a:cs typeface="B Titr" panose="00000700000000000000" pitchFamily="2" charset="-78"/>
            </a:rPr>
            <a:t>)</a:t>
          </a:r>
          <a:endParaRPr lang="en-US" sz="3600" b="1" kern="1200" cap="none" spc="0" dirty="0">
            <a:ln w="22225">
              <a:solidFill>
                <a:schemeClr val="accent2"/>
              </a:solidFill>
              <a:prstDash val="solid"/>
            </a:ln>
            <a:solidFill>
              <a:schemeClr val="tx1"/>
            </a:solidFill>
            <a:effectLst>
              <a:glow rad="228600">
                <a:schemeClr val="accent4">
                  <a:satMod val="175000"/>
                  <a:alpha val="40000"/>
                </a:schemeClr>
              </a:glow>
            </a:effectLst>
            <a:cs typeface="B Titr" panose="00000700000000000000" pitchFamily="2" charset="-78"/>
          </a:endParaRPr>
        </a:p>
      </dsp:txBody>
      <dsp:txXfrm>
        <a:off x="3109848" y="2528477"/>
        <a:ext cx="2982043" cy="1422622"/>
      </dsp:txXfrm>
    </dsp:sp>
    <dsp:sp modelId="{D6D9D666-9132-4E61-BD25-1F845E41AB2F}">
      <dsp:nvSpPr>
        <dsp:cNvPr id="0" name=""/>
        <dsp:cNvSpPr/>
      </dsp:nvSpPr>
      <dsp:spPr>
        <a:xfrm>
          <a:off x="5291911" y="1292401"/>
          <a:ext cx="527651" cy="527879"/>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6AB523D-6D82-4FB9-9862-297F62725508}">
      <dsp:nvSpPr>
        <dsp:cNvPr id="0" name=""/>
        <dsp:cNvSpPr/>
      </dsp:nvSpPr>
      <dsp:spPr>
        <a:xfrm>
          <a:off x="3176603" y="4644203"/>
          <a:ext cx="382596" cy="382601"/>
        </a:xfrm>
        <a:prstGeom prst="ellipse">
          <a:avLst/>
        </a:prstGeom>
        <a:gradFill rotWithShape="0">
          <a:gsLst>
            <a:gs pos="0">
              <a:schemeClr val="accent4">
                <a:hueOff val="700064"/>
                <a:satOff val="-2913"/>
                <a:lumOff val="686"/>
                <a:alphaOff val="0"/>
                <a:satMod val="103000"/>
                <a:lumMod val="102000"/>
                <a:tint val="94000"/>
              </a:schemeClr>
            </a:gs>
            <a:gs pos="50000">
              <a:schemeClr val="accent4">
                <a:hueOff val="700064"/>
                <a:satOff val="-2913"/>
                <a:lumOff val="686"/>
                <a:alphaOff val="0"/>
                <a:satMod val="110000"/>
                <a:lumMod val="100000"/>
                <a:shade val="100000"/>
              </a:schemeClr>
            </a:gs>
            <a:gs pos="100000">
              <a:schemeClr val="accent4">
                <a:hueOff val="700064"/>
                <a:satOff val="-2913"/>
                <a:lumOff val="686"/>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3F7A9D6-4EF6-449F-9FDA-0E2BEDF52A25}">
      <dsp:nvSpPr>
        <dsp:cNvPr id="0" name=""/>
        <dsp:cNvSpPr/>
      </dsp:nvSpPr>
      <dsp:spPr>
        <a:xfrm>
          <a:off x="6375885" y="4139744"/>
          <a:ext cx="382596" cy="382601"/>
        </a:xfrm>
        <a:prstGeom prst="ellipse">
          <a:avLst/>
        </a:prstGeom>
        <a:gradFill rotWithShape="0">
          <a:gsLst>
            <a:gs pos="0">
              <a:schemeClr val="accent4">
                <a:hueOff val="1400127"/>
                <a:satOff val="-5825"/>
                <a:lumOff val="1373"/>
                <a:alphaOff val="0"/>
                <a:satMod val="103000"/>
                <a:lumMod val="102000"/>
                <a:tint val="94000"/>
              </a:schemeClr>
            </a:gs>
            <a:gs pos="50000">
              <a:schemeClr val="accent4">
                <a:hueOff val="1400127"/>
                <a:satOff val="-5825"/>
                <a:lumOff val="1373"/>
                <a:alphaOff val="0"/>
                <a:satMod val="110000"/>
                <a:lumMod val="100000"/>
                <a:shade val="100000"/>
              </a:schemeClr>
            </a:gs>
            <a:gs pos="100000">
              <a:schemeClr val="accent4">
                <a:hueOff val="1400127"/>
                <a:satOff val="-5825"/>
                <a:lumOff val="137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B2441DF-6324-4917-B1BB-59F9AD6FC636}">
      <dsp:nvSpPr>
        <dsp:cNvPr id="0" name=""/>
        <dsp:cNvSpPr/>
      </dsp:nvSpPr>
      <dsp:spPr>
        <a:xfrm flipV="1">
          <a:off x="4613430" y="6579403"/>
          <a:ext cx="202697" cy="45719"/>
        </a:xfrm>
        <a:prstGeom prst="ellipse">
          <a:avLst/>
        </a:prstGeom>
        <a:gradFill rotWithShape="0">
          <a:gsLst>
            <a:gs pos="0">
              <a:schemeClr val="accent4">
                <a:hueOff val="2100191"/>
                <a:satOff val="-8738"/>
                <a:lumOff val="2059"/>
                <a:alphaOff val="0"/>
                <a:satMod val="103000"/>
                <a:lumMod val="102000"/>
                <a:tint val="94000"/>
              </a:schemeClr>
            </a:gs>
            <a:gs pos="50000">
              <a:schemeClr val="accent4">
                <a:hueOff val="2100191"/>
                <a:satOff val="-8738"/>
                <a:lumOff val="2059"/>
                <a:alphaOff val="0"/>
                <a:satMod val="110000"/>
                <a:lumMod val="100000"/>
                <a:shade val="100000"/>
              </a:schemeClr>
            </a:gs>
            <a:gs pos="100000">
              <a:schemeClr val="accent4">
                <a:hueOff val="2100191"/>
                <a:satOff val="-8738"/>
                <a:lumOff val="2059"/>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0166C61-625C-49BB-8B74-92FA5E20A0D8}">
      <dsp:nvSpPr>
        <dsp:cNvPr id="0" name=""/>
        <dsp:cNvSpPr/>
      </dsp:nvSpPr>
      <dsp:spPr>
        <a:xfrm>
          <a:off x="4330440" y="1365044"/>
          <a:ext cx="382596" cy="382601"/>
        </a:xfrm>
        <a:prstGeom prst="ellipse">
          <a:avLst/>
        </a:prstGeom>
        <a:gradFill rotWithShape="0">
          <a:gsLst>
            <a:gs pos="0">
              <a:schemeClr val="accent4">
                <a:hueOff val="2800255"/>
                <a:satOff val="-11651"/>
                <a:lumOff val="2745"/>
                <a:alphaOff val="0"/>
                <a:satMod val="103000"/>
                <a:lumMod val="102000"/>
                <a:tint val="94000"/>
              </a:schemeClr>
            </a:gs>
            <a:gs pos="50000">
              <a:schemeClr val="accent4">
                <a:hueOff val="2800255"/>
                <a:satOff val="-11651"/>
                <a:lumOff val="2745"/>
                <a:alphaOff val="0"/>
                <a:satMod val="110000"/>
                <a:lumMod val="100000"/>
                <a:shade val="100000"/>
              </a:schemeClr>
            </a:gs>
            <a:gs pos="100000">
              <a:schemeClr val="accent4">
                <a:hueOff val="2800255"/>
                <a:satOff val="-11651"/>
                <a:lumOff val="2745"/>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6618D298-B29F-4A6D-9AEC-2C8C8DD11151}">
      <dsp:nvSpPr>
        <dsp:cNvPr id="0" name=""/>
        <dsp:cNvSpPr/>
      </dsp:nvSpPr>
      <dsp:spPr>
        <a:xfrm>
          <a:off x="1959123" y="3653293"/>
          <a:ext cx="382596" cy="382601"/>
        </a:xfrm>
        <a:prstGeom prst="ellipse">
          <a:avLst/>
        </a:prstGeom>
        <a:gradFill rotWithShape="0">
          <a:gsLst>
            <a:gs pos="0">
              <a:schemeClr val="accent4">
                <a:hueOff val="3500318"/>
                <a:satOff val="-14563"/>
                <a:lumOff val="3431"/>
                <a:alphaOff val="0"/>
                <a:satMod val="103000"/>
                <a:lumMod val="102000"/>
                <a:tint val="94000"/>
              </a:schemeClr>
            </a:gs>
            <a:gs pos="50000">
              <a:schemeClr val="accent4">
                <a:hueOff val="3500318"/>
                <a:satOff val="-14563"/>
                <a:lumOff val="3431"/>
                <a:alphaOff val="0"/>
                <a:satMod val="110000"/>
                <a:lumMod val="100000"/>
                <a:shade val="100000"/>
              </a:schemeClr>
            </a:gs>
            <a:gs pos="100000">
              <a:schemeClr val="accent4">
                <a:hueOff val="3500318"/>
                <a:satOff val="-14563"/>
                <a:lumOff val="3431"/>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ECD062F-5405-4C43-A0DC-3977C6D14387}">
      <dsp:nvSpPr>
        <dsp:cNvPr id="0" name=""/>
        <dsp:cNvSpPr/>
      </dsp:nvSpPr>
      <dsp:spPr>
        <a:xfrm>
          <a:off x="952931" y="1296463"/>
          <a:ext cx="1929531" cy="1929088"/>
        </a:xfrm>
        <a:prstGeom prst="ellipse">
          <a:avLst/>
        </a:prstGeom>
        <a:gradFill rotWithShape="0">
          <a:gsLst>
            <a:gs pos="0">
              <a:schemeClr val="accent4">
                <a:hueOff val="4200382"/>
                <a:satOff val="-17476"/>
                <a:lumOff val="4118"/>
                <a:alphaOff val="0"/>
                <a:satMod val="103000"/>
                <a:lumMod val="102000"/>
                <a:tint val="94000"/>
              </a:schemeClr>
            </a:gs>
            <a:gs pos="50000">
              <a:schemeClr val="accent4">
                <a:hueOff val="4200382"/>
                <a:satOff val="-17476"/>
                <a:lumOff val="4118"/>
                <a:alphaOff val="0"/>
                <a:satMod val="110000"/>
                <a:lumMod val="100000"/>
                <a:shade val="100000"/>
              </a:schemeClr>
            </a:gs>
            <a:gs pos="100000">
              <a:schemeClr val="accent4">
                <a:hueOff val="4200382"/>
                <a:satOff val="-17476"/>
                <a:lumOff val="4118"/>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ar-SA" sz="2800" b="1" kern="120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rPr>
            <a:t>نوع لایه ژئوسنتتیک ها</a:t>
          </a:r>
          <a:endParaRPr lang="en-US" sz="2800" kern="1200" dirty="0">
            <a:solidFill>
              <a:schemeClr val="tx1"/>
            </a:solidFill>
          </a:endParaRPr>
        </a:p>
      </dsp:txBody>
      <dsp:txXfrm>
        <a:off x="1235504" y="1578971"/>
        <a:ext cx="1364385" cy="1364072"/>
      </dsp:txXfrm>
    </dsp:sp>
    <dsp:sp modelId="{3E48EE55-CCD7-4B5A-9328-D7F74A310AD5}">
      <dsp:nvSpPr>
        <dsp:cNvPr id="0" name=""/>
        <dsp:cNvSpPr/>
      </dsp:nvSpPr>
      <dsp:spPr>
        <a:xfrm>
          <a:off x="3110092" y="1341547"/>
          <a:ext cx="527651" cy="527879"/>
        </a:xfrm>
        <a:prstGeom prst="ellipse">
          <a:avLst/>
        </a:prstGeom>
        <a:gradFill rotWithShape="0">
          <a:gsLst>
            <a:gs pos="0">
              <a:schemeClr val="accent4">
                <a:hueOff val="4900445"/>
                <a:satOff val="-20388"/>
                <a:lumOff val="4804"/>
                <a:alphaOff val="0"/>
                <a:satMod val="103000"/>
                <a:lumMod val="102000"/>
                <a:tint val="94000"/>
              </a:schemeClr>
            </a:gs>
            <a:gs pos="50000">
              <a:schemeClr val="accent4">
                <a:hueOff val="4900445"/>
                <a:satOff val="-20388"/>
                <a:lumOff val="4804"/>
                <a:alphaOff val="0"/>
                <a:satMod val="110000"/>
                <a:lumMod val="100000"/>
                <a:shade val="100000"/>
              </a:schemeClr>
            </a:gs>
            <a:gs pos="100000">
              <a:schemeClr val="accent4">
                <a:hueOff val="4900445"/>
                <a:satOff val="-20388"/>
                <a:lumOff val="4804"/>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F9D0353-A88C-41F5-8754-368B4015F58C}">
      <dsp:nvSpPr>
        <dsp:cNvPr id="0" name=""/>
        <dsp:cNvSpPr/>
      </dsp:nvSpPr>
      <dsp:spPr>
        <a:xfrm flipH="1" flipV="1">
          <a:off x="969730" y="5269949"/>
          <a:ext cx="134712" cy="56551"/>
        </a:xfrm>
        <a:prstGeom prst="ellipse">
          <a:avLst/>
        </a:prstGeom>
        <a:gradFill rotWithShape="0">
          <a:gsLst>
            <a:gs pos="0">
              <a:schemeClr val="accent4">
                <a:hueOff val="5600509"/>
                <a:satOff val="-23301"/>
                <a:lumOff val="5490"/>
                <a:alphaOff val="0"/>
                <a:satMod val="103000"/>
                <a:lumMod val="102000"/>
                <a:tint val="94000"/>
              </a:schemeClr>
            </a:gs>
            <a:gs pos="50000">
              <a:schemeClr val="accent4">
                <a:hueOff val="5600509"/>
                <a:satOff val="-23301"/>
                <a:lumOff val="5490"/>
                <a:alphaOff val="0"/>
                <a:satMod val="110000"/>
                <a:lumMod val="100000"/>
                <a:shade val="100000"/>
              </a:schemeClr>
            </a:gs>
            <a:gs pos="100000">
              <a:schemeClr val="accent4">
                <a:hueOff val="5600509"/>
                <a:satOff val="-23301"/>
                <a:lumOff val="549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0F9E013-4CDA-4460-B688-4A91FDB1C087}">
      <dsp:nvSpPr>
        <dsp:cNvPr id="0" name=""/>
        <dsp:cNvSpPr/>
      </dsp:nvSpPr>
      <dsp:spPr>
        <a:xfrm>
          <a:off x="6468712" y="1392652"/>
          <a:ext cx="1929531" cy="1929088"/>
        </a:xfrm>
        <a:prstGeom prst="ellipse">
          <a:avLst/>
        </a:prstGeom>
        <a:gradFill rotWithShape="0">
          <a:gsLst>
            <a:gs pos="0">
              <a:schemeClr val="accent4">
                <a:hueOff val="6300572"/>
                <a:satOff val="-26214"/>
                <a:lumOff val="6177"/>
                <a:alphaOff val="0"/>
                <a:satMod val="103000"/>
                <a:lumMod val="102000"/>
                <a:tint val="94000"/>
              </a:schemeClr>
            </a:gs>
            <a:gs pos="50000">
              <a:schemeClr val="accent4">
                <a:hueOff val="6300572"/>
                <a:satOff val="-26214"/>
                <a:lumOff val="6177"/>
                <a:alphaOff val="0"/>
                <a:satMod val="110000"/>
                <a:lumMod val="100000"/>
                <a:shade val="100000"/>
              </a:schemeClr>
            </a:gs>
            <a:gs pos="100000">
              <a:schemeClr val="accent4">
                <a:hueOff val="6300572"/>
                <a:satOff val="-26214"/>
                <a:lumOff val="6177"/>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ar-SA" sz="2800" b="1" kern="1200" dirty="0">
              <a:solidFill>
                <a:schemeClr val="tx1"/>
              </a:solidFill>
              <a:effectLst/>
              <a:latin typeface="Times New Roman" panose="02020603050405020304" pitchFamily="18" charset="0"/>
              <a:ea typeface="Calibri" panose="020F0502020204030204" pitchFamily="34" charset="0"/>
              <a:cs typeface="B Titr" panose="00000700000000000000" pitchFamily="2" charset="-78"/>
            </a:rPr>
            <a:t>مواد افزودنی </a:t>
          </a:r>
          <a:r>
            <a:rPr lang="fa-IR" sz="2800" b="1" kern="1200" dirty="0">
              <a:solidFill>
                <a:schemeClr val="tx1"/>
              </a:solidFill>
              <a:effectLst/>
              <a:latin typeface="Times New Roman" panose="02020603050405020304" pitchFamily="18" charset="0"/>
              <a:ea typeface="Calibri" panose="020F0502020204030204" pitchFamily="34" charset="0"/>
              <a:cs typeface="B Titr" panose="00000700000000000000" pitchFamily="2" charset="-78"/>
            </a:rPr>
            <a:t>و </a:t>
          </a:r>
          <a:r>
            <a:rPr lang="ar-SA" sz="2800" b="1" kern="1200" dirty="0">
              <a:solidFill>
                <a:schemeClr val="tx1"/>
              </a:solidFill>
              <a:effectLst/>
              <a:latin typeface="Times New Roman" panose="02020603050405020304" pitchFamily="18" charset="0"/>
              <a:ea typeface="Calibri" panose="020F0502020204030204" pitchFamily="34" charset="0"/>
              <a:cs typeface="B Titr" panose="00000700000000000000" pitchFamily="2" charset="-78"/>
            </a:rPr>
            <a:t>تورم زا</a:t>
          </a:r>
          <a:r>
            <a:rPr lang="fa-IR" sz="2800" b="1" kern="1200" dirty="0">
              <a:solidFill>
                <a:schemeClr val="tx1"/>
              </a:solidFill>
              <a:effectLst/>
              <a:latin typeface="Times New Roman" panose="02020603050405020304" pitchFamily="18" charset="0"/>
              <a:ea typeface="Calibri" panose="020F0502020204030204" pitchFamily="34" charset="0"/>
              <a:cs typeface="B Titr" panose="00000700000000000000" pitchFamily="2" charset="-78"/>
            </a:rPr>
            <a:t> </a:t>
          </a:r>
          <a:endParaRPr lang="en-US" sz="2800" kern="1200" dirty="0">
            <a:solidFill>
              <a:schemeClr val="tx1"/>
            </a:solidFill>
          </a:endParaRPr>
        </a:p>
      </dsp:txBody>
      <dsp:txXfrm>
        <a:off x="6751285" y="1675160"/>
        <a:ext cx="1364385" cy="1364072"/>
      </dsp:txXfrm>
    </dsp:sp>
    <dsp:sp modelId="{6104ED1D-FA9A-4690-969D-C88554BE9D88}">
      <dsp:nvSpPr>
        <dsp:cNvPr id="0" name=""/>
        <dsp:cNvSpPr/>
      </dsp:nvSpPr>
      <dsp:spPr>
        <a:xfrm>
          <a:off x="6790240" y="3544723"/>
          <a:ext cx="527651" cy="527879"/>
        </a:xfrm>
        <a:prstGeom prst="ellipse">
          <a:avLst/>
        </a:prstGeom>
        <a:gradFill rotWithShape="0">
          <a:gsLst>
            <a:gs pos="0">
              <a:schemeClr val="accent4">
                <a:hueOff val="7000636"/>
                <a:satOff val="-29126"/>
                <a:lumOff val="6863"/>
                <a:alphaOff val="0"/>
                <a:satMod val="103000"/>
                <a:lumMod val="102000"/>
                <a:tint val="94000"/>
              </a:schemeClr>
            </a:gs>
            <a:gs pos="50000">
              <a:schemeClr val="accent4">
                <a:hueOff val="7000636"/>
                <a:satOff val="-29126"/>
                <a:lumOff val="6863"/>
                <a:alphaOff val="0"/>
                <a:satMod val="110000"/>
                <a:lumMod val="100000"/>
                <a:shade val="100000"/>
              </a:schemeClr>
            </a:gs>
            <a:gs pos="100000">
              <a:schemeClr val="accent4">
                <a:hueOff val="7000636"/>
                <a:satOff val="-29126"/>
                <a:lumOff val="686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65CCA67-E373-4691-8D29-933914F54B76}">
      <dsp:nvSpPr>
        <dsp:cNvPr id="0" name=""/>
        <dsp:cNvSpPr/>
      </dsp:nvSpPr>
      <dsp:spPr>
        <a:xfrm flipV="1">
          <a:off x="970129" y="5463222"/>
          <a:ext cx="111553" cy="45720"/>
        </a:xfrm>
        <a:prstGeom prst="ellipse">
          <a:avLst/>
        </a:prstGeom>
        <a:gradFill rotWithShape="0">
          <a:gsLst>
            <a:gs pos="0">
              <a:schemeClr val="accent4">
                <a:hueOff val="7700699"/>
                <a:satOff val="-32039"/>
                <a:lumOff val="7549"/>
                <a:alphaOff val="0"/>
                <a:satMod val="103000"/>
                <a:lumMod val="102000"/>
                <a:tint val="94000"/>
              </a:schemeClr>
            </a:gs>
            <a:gs pos="50000">
              <a:schemeClr val="accent4">
                <a:hueOff val="7700699"/>
                <a:satOff val="-32039"/>
                <a:lumOff val="7549"/>
                <a:alphaOff val="0"/>
                <a:satMod val="110000"/>
                <a:lumMod val="100000"/>
                <a:shade val="100000"/>
              </a:schemeClr>
            </a:gs>
            <a:gs pos="100000">
              <a:schemeClr val="accent4">
                <a:hueOff val="7700699"/>
                <a:satOff val="-32039"/>
                <a:lumOff val="7549"/>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6E4A903F-4975-4D4A-9A2F-821F0C5F7384}">
      <dsp:nvSpPr>
        <dsp:cNvPr id="0" name=""/>
        <dsp:cNvSpPr/>
      </dsp:nvSpPr>
      <dsp:spPr>
        <a:xfrm>
          <a:off x="2433131" y="4263292"/>
          <a:ext cx="382596" cy="382601"/>
        </a:xfrm>
        <a:prstGeom prst="ellipse">
          <a:avLst/>
        </a:prstGeom>
        <a:gradFill rotWithShape="0">
          <a:gsLst>
            <a:gs pos="0">
              <a:schemeClr val="accent4">
                <a:hueOff val="8400764"/>
                <a:satOff val="-34952"/>
                <a:lumOff val="8235"/>
                <a:alphaOff val="0"/>
                <a:satMod val="103000"/>
                <a:lumMod val="102000"/>
                <a:tint val="94000"/>
              </a:schemeClr>
            </a:gs>
            <a:gs pos="50000">
              <a:schemeClr val="accent4">
                <a:hueOff val="8400764"/>
                <a:satOff val="-34952"/>
                <a:lumOff val="8235"/>
                <a:alphaOff val="0"/>
                <a:satMod val="110000"/>
                <a:lumMod val="100000"/>
                <a:shade val="100000"/>
              </a:schemeClr>
            </a:gs>
            <a:gs pos="100000">
              <a:schemeClr val="accent4">
                <a:hueOff val="8400764"/>
                <a:satOff val="-34952"/>
                <a:lumOff val="8235"/>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B2A1747-376A-4536-A06A-917FD25064E2}">
      <dsp:nvSpPr>
        <dsp:cNvPr id="0" name=""/>
        <dsp:cNvSpPr/>
      </dsp:nvSpPr>
      <dsp:spPr>
        <a:xfrm>
          <a:off x="3640236" y="4278661"/>
          <a:ext cx="1929531" cy="1929088"/>
        </a:xfrm>
        <a:prstGeom prst="ellipse">
          <a:avLst/>
        </a:prstGeom>
        <a:gradFill rotWithShape="0">
          <a:gsLst>
            <a:gs pos="0">
              <a:schemeClr val="accent4">
                <a:hueOff val="9100827"/>
                <a:satOff val="-37864"/>
                <a:lumOff val="8922"/>
                <a:alphaOff val="0"/>
                <a:satMod val="103000"/>
                <a:lumMod val="102000"/>
                <a:tint val="94000"/>
              </a:schemeClr>
            </a:gs>
            <a:gs pos="50000">
              <a:schemeClr val="accent4">
                <a:hueOff val="9100827"/>
                <a:satOff val="-37864"/>
                <a:lumOff val="8922"/>
                <a:alphaOff val="0"/>
                <a:satMod val="110000"/>
                <a:lumMod val="100000"/>
                <a:shade val="100000"/>
              </a:schemeClr>
            </a:gs>
            <a:gs pos="100000">
              <a:schemeClr val="accent4">
                <a:hueOff val="9100827"/>
                <a:satOff val="-37864"/>
                <a:lumOff val="892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a-IR" sz="2800" b="1" i="0" u="none" strike="noStrike" kern="1200" baseline="0" dirty="0">
              <a:solidFill>
                <a:schemeClr val="tx1"/>
              </a:solidFill>
              <a:latin typeface="BNazanin"/>
              <a:cs typeface="B Nazanin" panose="00000400000000000000" pitchFamily="2" charset="-78"/>
            </a:rPr>
            <a:t>مصالح ریزدانه رسها و بنتونیت ها</a:t>
          </a:r>
          <a:endParaRPr lang="en-US" sz="2800" kern="1200" dirty="0">
            <a:solidFill>
              <a:schemeClr val="tx1"/>
            </a:solidFill>
          </a:endParaRPr>
        </a:p>
      </dsp:txBody>
      <dsp:txXfrm>
        <a:off x="3922809" y="4561169"/>
        <a:ext cx="1364385" cy="1364072"/>
      </dsp:txXfrm>
    </dsp:sp>
    <dsp:sp modelId="{35D4108D-3C8D-4FD1-937E-F49A2E0249C3}">
      <dsp:nvSpPr>
        <dsp:cNvPr id="0" name=""/>
        <dsp:cNvSpPr/>
      </dsp:nvSpPr>
      <dsp:spPr>
        <a:xfrm>
          <a:off x="5570519" y="4510315"/>
          <a:ext cx="382596" cy="382601"/>
        </a:xfrm>
        <a:prstGeom prst="ellipse">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2F924C-2880-47E2-9144-95B3AF411F39}" type="datetimeFigureOut">
              <a:rPr lang="en-US" smtClean="0"/>
              <a:t>1/19/2026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26D491-1BAE-4538-BA1A-33E549D1899C}" type="slidenum">
              <a:rPr lang="en-US" smtClean="0"/>
              <a:t>‹#›</a:t>
            </a:fld>
            <a:endParaRPr lang="en-US"/>
          </a:p>
        </p:txBody>
      </p:sp>
    </p:spTree>
    <p:extLst>
      <p:ext uri="{BB962C8B-B14F-4D97-AF65-F5344CB8AC3E}">
        <p14:creationId xmlns:p14="http://schemas.microsoft.com/office/powerpoint/2010/main" val="2444747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26D491-1BAE-4538-BA1A-33E549D1899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8790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26D491-1BAE-4538-BA1A-33E549D1899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1644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26D491-1BAE-4538-BA1A-33E549D1899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98617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26D491-1BAE-4538-BA1A-33E549D1899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8309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4332D-4819-479D-9B31-759A5E5A49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9593D2E-1CF4-4002-885B-6F04330AF3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F8348ED-AF39-4E57-93A6-F4CEE9C1FEFE}"/>
              </a:ext>
            </a:extLst>
          </p:cNvPr>
          <p:cNvSpPr>
            <a:spLocks noGrp="1"/>
          </p:cNvSpPr>
          <p:nvPr>
            <p:ph type="dt" sz="half" idx="10"/>
          </p:nvPr>
        </p:nvSpPr>
        <p:spPr/>
        <p:txBody>
          <a:bodyPr/>
          <a:lstStyle/>
          <a:p>
            <a:fld id="{5892FECD-7356-4EDF-83F3-0571C71817C9}" type="datetimeFigureOut">
              <a:rPr lang="en-US" smtClean="0"/>
              <a:t>1/19/2026</a:t>
            </a:fld>
            <a:endParaRPr lang="en-US"/>
          </a:p>
        </p:txBody>
      </p:sp>
      <p:sp>
        <p:nvSpPr>
          <p:cNvPr id="5" name="Footer Placeholder 4">
            <a:extLst>
              <a:ext uri="{FF2B5EF4-FFF2-40B4-BE49-F238E27FC236}">
                <a16:creationId xmlns:a16="http://schemas.microsoft.com/office/drawing/2014/main" id="{4948436A-3549-4026-988E-A508AF92B8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058410-E868-4458-BDD5-ABCFF6EF3B0E}"/>
              </a:ext>
            </a:extLst>
          </p:cNvPr>
          <p:cNvSpPr>
            <a:spLocks noGrp="1"/>
          </p:cNvSpPr>
          <p:nvPr>
            <p:ph type="sldNum" sz="quarter" idx="12"/>
          </p:nvPr>
        </p:nvSpPr>
        <p:spPr/>
        <p:txBody>
          <a:bodyPr/>
          <a:lstStyle/>
          <a:p>
            <a:fld id="{0B6ABD1C-C342-40A3-B549-BA5E5BFC0EB3}" type="slidenum">
              <a:rPr lang="en-US" smtClean="0"/>
              <a:t>‹#›</a:t>
            </a:fld>
            <a:endParaRPr lang="en-US"/>
          </a:p>
        </p:txBody>
      </p:sp>
    </p:spTree>
    <p:extLst>
      <p:ext uri="{BB962C8B-B14F-4D97-AF65-F5344CB8AC3E}">
        <p14:creationId xmlns:p14="http://schemas.microsoft.com/office/powerpoint/2010/main" val="1218260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BF870-DA81-4373-89E0-4702255C7F9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0890AFA-B9FF-49D7-AE50-4AF68681E3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FD92D2-4642-4616-AFEC-F71EBA3E15E1}"/>
              </a:ext>
            </a:extLst>
          </p:cNvPr>
          <p:cNvSpPr>
            <a:spLocks noGrp="1"/>
          </p:cNvSpPr>
          <p:nvPr>
            <p:ph type="dt" sz="half" idx="10"/>
          </p:nvPr>
        </p:nvSpPr>
        <p:spPr/>
        <p:txBody>
          <a:bodyPr/>
          <a:lstStyle/>
          <a:p>
            <a:fld id="{5892FECD-7356-4EDF-83F3-0571C71817C9}" type="datetimeFigureOut">
              <a:rPr lang="en-US" smtClean="0"/>
              <a:t>1/19/2026</a:t>
            </a:fld>
            <a:endParaRPr lang="en-US"/>
          </a:p>
        </p:txBody>
      </p:sp>
      <p:sp>
        <p:nvSpPr>
          <p:cNvPr id="5" name="Footer Placeholder 4">
            <a:extLst>
              <a:ext uri="{FF2B5EF4-FFF2-40B4-BE49-F238E27FC236}">
                <a16:creationId xmlns:a16="http://schemas.microsoft.com/office/drawing/2014/main" id="{4F6A9B73-CCF3-484B-AE93-373961D1AE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164A23-3934-449D-8036-98110EA33C63}"/>
              </a:ext>
            </a:extLst>
          </p:cNvPr>
          <p:cNvSpPr>
            <a:spLocks noGrp="1"/>
          </p:cNvSpPr>
          <p:nvPr>
            <p:ph type="sldNum" sz="quarter" idx="12"/>
          </p:nvPr>
        </p:nvSpPr>
        <p:spPr/>
        <p:txBody>
          <a:bodyPr/>
          <a:lstStyle/>
          <a:p>
            <a:fld id="{0B6ABD1C-C342-40A3-B549-BA5E5BFC0EB3}" type="slidenum">
              <a:rPr lang="en-US" smtClean="0"/>
              <a:t>‹#›</a:t>
            </a:fld>
            <a:endParaRPr lang="en-US"/>
          </a:p>
        </p:txBody>
      </p:sp>
    </p:spTree>
    <p:extLst>
      <p:ext uri="{BB962C8B-B14F-4D97-AF65-F5344CB8AC3E}">
        <p14:creationId xmlns:p14="http://schemas.microsoft.com/office/powerpoint/2010/main" val="1625995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3BEB0A-7BDA-48CD-88C3-974DE8288CA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7025751-E0C9-4A41-AA8C-D3414D9ECCC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EB6979-9CF3-4F2F-82C0-E7A8DE36D01B}"/>
              </a:ext>
            </a:extLst>
          </p:cNvPr>
          <p:cNvSpPr>
            <a:spLocks noGrp="1"/>
          </p:cNvSpPr>
          <p:nvPr>
            <p:ph type="dt" sz="half" idx="10"/>
          </p:nvPr>
        </p:nvSpPr>
        <p:spPr/>
        <p:txBody>
          <a:bodyPr/>
          <a:lstStyle/>
          <a:p>
            <a:fld id="{5892FECD-7356-4EDF-83F3-0571C71817C9}" type="datetimeFigureOut">
              <a:rPr lang="en-US" smtClean="0"/>
              <a:t>1/19/2026</a:t>
            </a:fld>
            <a:endParaRPr lang="en-US"/>
          </a:p>
        </p:txBody>
      </p:sp>
      <p:sp>
        <p:nvSpPr>
          <p:cNvPr id="5" name="Footer Placeholder 4">
            <a:extLst>
              <a:ext uri="{FF2B5EF4-FFF2-40B4-BE49-F238E27FC236}">
                <a16:creationId xmlns:a16="http://schemas.microsoft.com/office/drawing/2014/main" id="{542C90BE-62E9-4A0D-80D5-D2BC9A2FC6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031437-DFD7-46AE-9499-8AEA0F8B6581}"/>
              </a:ext>
            </a:extLst>
          </p:cNvPr>
          <p:cNvSpPr>
            <a:spLocks noGrp="1"/>
          </p:cNvSpPr>
          <p:nvPr>
            <p:ph type="sldNum" sz="quarter" idx="12"/>
          </p:nvPr>
        </p:nvSpPr>
        <p:spPr/>
        <p:txBody>
          <a:bodyPr/>
          <a:lstStyle/>
          <a:p>
            <a:fld id="{0B6ABD1C-C342-40A3-B549-BA5E5BFC0EB3}" type="slidenum">
              <a:rPr lang="en-US" smtClean="0"/>
              <a:t>‹#›</a:t>
            </a:fld>
            <a:endParaRPr lang="en-US"/>
          </a:p>
        </p:txBody>
      </p:sp>
    </p:spTree>
    <p:extLst>
      <p:ext uri="{BB962C8B-B14F-4D97-AF65-F5344CB8AC3E}">
        <p14:creationId xmlns:p14="http://schemas.microsoft.com/office/powerpoint/2010/main" val="2338873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8DAB3-03C5-40B7-B4B5-E5361CCC59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9BFF0AF-B9F8-4210-A7C1-B2975907E0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2B2CC5-FA40-4B7C-B342-E5F5AAA1CA62}"/>
              </a:ext>
            </a:extLst>
          </p:cNvPr>
          <p:cNvSpPr>
            <a:spLocks noGrp="1"/>
          </p:cNvSpPr>
          <p:nvPr>
            <p:ph type="dt" sz="half" idx="10"/>
          </p:nvPr>
        </p:nvSpPr>
        <p:spPr/>
        <p:txBody>
          <a:bodyPr/>
          <a:lstStyle/>
          <a:p>
            <a:fld id="{5892FECD-7356-4EDF-83F3-0571C71817C9}" type="datetimeFigureOut">
              <a:rPr lang="en-US" smtClean="0"/>
              <a:t>1/19/2026</a:t>
            </a:fld>
            <a:endParaRPr lang="en-US"/>
          </a:p>
        </p:txBody>
      </p:sp>
      <p:sp>
        <p:nvSpPr>
          <p:cNvPr id="5" name="Footer Placeholder 4">
            <a:extLst>
              <a:ext uri="{FF2B5EF4-FFF2-40B4-BE49-F238E27FC236}">
                <a16:creationId xmlns:a16="http://schemas.microsoft.com/office/drawing/2014/main" id="{8C222449-AD2E-4AD6-AB2C-E1544A0E14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F6F5EF-B849-4A4C-ABA9-C4C9267E6BD1}"/>
              </a:ext>
            </a:extLst>
          </p:cNvPr>
          <p:cNvSpPr>
            <a:spLocks noGrp="1"/>
          </p:cNvSpPr>
          <p:nvPr>
            <p:ph type="sldNum" sz="quarter" idx="12"/>
          </p:nvPr>
        </p:nvSpPr>
        <p:spPr/>
        <p:txBody>
          <a:bodyPr/>
          <a:lstStyle/>
          <a:p>
            <a:fld id="{0B6ABD1C-C342-40A3-B549-BA5E5BFC0EB3}" type="slidenum">
              <a:rPr lang="en-US" smtClean="0"/>
              <a:t>‹#›</a:t>
            </a:fld>
            <a:endParaRPr lang="en-US"/>
          </a:p>
        </p:txBody>
      </p:sp>
    </p:spTree>
    <p:extLst>
      <p:ext uri="{BB962C8B-B14F-4D97-AF65-F5344CB8AC3E}">
        <p14:creationId xmlns:p14="http://schemas.microsoft.com/office/powerpoint/2010/main" val="733967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EEDAD-20D3-4917-9980-8371C1C4A14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8B24AB2-1812-475B-9061-DB4561EA03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C5E384-DE58-45FE-BA68-8BB7331092F4}"/>
              </a:ext>
            </a:extLst>
          </p:cNvPr>
          <p:cNvSpPr>
            <a:spLocks noGrp="1"/>
          </p:cNvSpPr>
          <p:nvPr>
            <p:ph type="dt" sz="half" idx="10"/>
          </p:nvPr>
        </p:nvSpPr>
        <p:spPr/>
        <p:txBody>
          <a:bodyPr/>
          <a:lstStyle/>
          <a:p>
            <a:fld id="{5892FECD-7356-4EDF-83F3-0571C71817C9}" type="datetimeFigureOut">
              <a:rPr lang="en-US" smtClean="0"/>
              <a:t>1/19/2026</a:t>
            </a:fld>
            <a:endParaRPr lang="en-US"/>
          </a:p>
        </p:txBody>
      </p:sp>
      <p:sp>
        <p:nvSpPr>
          <p:cNvPr id="5" name="Footer Placeholder 4">
            <a:extLst>
              <a:ext uri="{FF2B5EF4-FFF2-40B4-BE49-F238E27FC236}">
                <a16:creationId xmlns:a16="http://schemas.microsoft.com/office/drawing/2014/main" id="{733736A6-EE6F-4898-9B8A-7B13892C69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78BE84-BB87-4969-BD63-D30042EF6186}"/>
              </a:ext>
            </a:extLst>
          </p:cNvPr>
          <p:cNvSpPr>
            <a:spLocks noGrp="1"/>
          </p:cNvSpPr>
          <p:nvPr>
            <p:ph type="sldNum" sz="quarter" idx="12"/>
          </p:nvPr>
        </p:nvSpPr>
        <p:spPr/>
        <p:txBody>
          <a:bodyPr/>
          <a:lstStyle/>
          <a:p>
            <a:fld id="{0B6ABD1C-C342-40A3-B549-BA5E5BFC0EB3}" type="slidenum">
              <a:rPr lang="en-US" smtClean="0"/>
              <a:t>‹#›</a:t>
            </a:fld>
            <a:endParaRPr lang="en-US"/>
          </a:p>
        </p:txBody>
      </p:sp>
    </p:spTree>
    <p:extLst>
      <p:ext uri="{BB962C8B-B14F-4D97-AF65-F5344CB8AC3E}">
        <p14:creationId xmlns:p14="http://schemas.microsoft.com/office/powerpoint/2010/main" val="3824392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D8FD3-6A4F-428B-B126-AAD63137CD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E6A725-204A-4015-A185-5996DF99384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FBD9D2-433E-4C04-8E58-B4F28CAA5EB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B829D8A-2475-4685-8071-D6F65BB6344B}"/>
              </a:ext>
            </a:extLst>
          </p:cNvPr>
          <p:cNvSpPr>
            <a:spLocks noGrp="1"/>
          </p:cNvSpPr>
          <p:nvPr>
            <p:ph type="dt" sz="half" idx="10"/>
          </p:nvPr>
        </p:nvSpPr>
        <p:spPr/>
        <p:txBody>
          <a:bodyPr/>
          <a:lstStyle/>
          <a:p>
            <a:fld id="{5892FECD-7356-4EDF-83F3-0571C71817C9}" type="datetimeFigureOut">
              <a:rPr lang="en-US" smtClean="0"/>
              <a:t>1/19/2026</a:t>
            </a:fld>
            <a:endParaRPr lang="en-US"/>
          </a:p>
        </p:txBody>
      </p:sp>
      <p:sp>
        <p:nvSpPr>
          <p:cNvPr id="6" name="Footer Placeholder 5">
            <a:extLst>
              <a:ext uri="{FF2B5EF4-FFF2-40B4-BE49-F238E27FC236}">
                <a16:creationId xmlns:a16="http://schemas.microsoft.com/office/drawing/2014/main" id="{4B555398-BECB-4A4E-87E0-110C4D9BB0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B7B640-DB63-4C14-A8A2-9B6D4C887F34}"/>
              </a:ext>
            </a:extLst>
          </p:cNvPr>
          <p:cNvSpPr>
            <a:spLocks noGrp="1"/>
          </p:cNvSpPr>
          <p:nvPr>
            <p:ph type="sldNum" sz="quarter" idx="12"/>
          </p:nvPr>
        </p:nvSpPr>
        <p:spPr/>
        <p:txBody>
          <a:bodyPr/>
          <a:lstStyle/>
          <a:p>
            <a:fld id="{0B6ABD1C-C342-40A3-B549-BA5E5BFC0EB3}" type="slidenum">
              <a:rPr lang="en-US" smtClean="0"/>
              <a:t>‹#›</a:t>
            </a:fld>
            <a:endParaRPr lang="en-US"/>
          </a:p>
        </p:txBody>
      </p:sp>
    </p:spTree>
    <p:extLst>
      <p:ext uri="{BB962C8B-B14F-4D97-AF65-F5344CB8AC3E}">
        <p14:creationId xmlns:p14="http://schemas.microsoft.com/office/powerpoint/2010/main" val="702759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86543-FC8B-42BD-9FCC-B0F32F2BFC8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2E955A-3ACF-4E47-A5B8-12F1587C0C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CBDCED-423E-4DD6-BBC5-B085DA5CFAE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9754E29-27A9-4072-9B85-4061879717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C21938-C0DD-449E-94F0-DC1A0AB6A93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95D60F3-0448-4AF0-B54B-30859DABAA28}"/>
              </a:ext>
            </a:extLst>
          </p:cNvPr>
          <p:cNvSpPr>
            <a:spLocks noGrp="1"/>
          </p:cNvSpPr>
          <p:nvPr>
            <p:ph type="dt" sz="half" idx="10"/>
          </p:nvPr>
        </p:nvSpPr>
        <p:spPr/>
        <p:txBody>
          <a:bodyPr/>
          <a:lstStyle/>
          <a:p>
            <a:fld id="{5892FECD-7356-4EDF-83F3-0571C71817C9}" type="datetimeFigureOut">
              <a:rPr lang="en-US" smtClean="0"/>
              <a:t>1/19/2026</a:t>
            </a:fld>
            <a:endParaRPr lang="en-US"/>
          </a:p>
        </p:txBody>
      </p:sp>
      <p:sp>
        <p:nvSpPr>
          <p:cNvPr id="8" name="Footer Placeholder 7">
            <a:extLst>
              <a:ext uri="{FF2B5EF4-FFF2-40B4-BE49-F238E27FC236}">
                <a16:creationId xmlns:a16="http://schemas.microsoft.com/office/drawing/2014/main" id="{6744753F-FC4F-4324-8056-1B1965EDF1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939D009-0B52-4326-9FBD-2FE680A3ED7C}"/>
              </a:ext>
            </a:extLst>
          </p:cNvPr>
          <p:cNvSpPr>
            <a:spLocks noGrp="1"/>
          </p:cNvSpPr>
          <p:nvPr>
            <p:ph type="sldNum" sz="quarter" idx="12"/>
          </p:nvPr>
        </p:nvSpPr>
        <p:spPr/>
        <p:txBody>
          <a:bodyPr/>
          <a:lstStyle/>
          <a:p>
            <a:fld id="{0B6ABD1C-C342-40A3-B549-BA5E5BFC0EB3}" type="slidenum">
              <a:rPr lang="en-US" smtClean="0"/>
              <a:t>‹#›</a:t>
            </a:fld>
            <a:endParaRPr lang="en-US"/>
          </a:p>
        </p:txBody>
      </p:sp>
    </p:spTree>
    <p:extLst>
      <p:ext uri="{BB962C8B-B14F-4D97-AF65-F5344CB8AC3E}">
        <p14:creationId xmlns:p14="http://schemas.microsoft.com/office/powerpoint/2010/main" val="1299920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851EE-7D76-4786-B6EB-743938E835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9086336-0A46-4CD6-8F43-F1A26A55F6A9}"/>
              </a:ext>
            </a:extLst>
          </p:cNvPr>
          <p:cNvSpPr>
            <a:spLocks noGrp="1"/>
          </p:cNvSpPr>
          <p:nvPr>
            <p:ph type="dt" sz="half" idx="10"/>
          </p:nvPr>
        </p:nvSpPr>
        <p:spPr/>
        <p:txBody>
          <a:bodyPr/>
          <a:lstStyle/>
          <a:p>
            <a:fld id="{5892FECD-7356-4EDF-83F3-0571C71817C9}" type="datetimeFigureOut">
              <a:rPr lang="en-US" smtClean="0"/>
              <a:t>1/19/2026</a:t>
            </a:fld>
            <a:endParaRPr lang="en-US"/>
          </a:p>
        </p:txBody>
      </p:sp>
      <p:sp>
        <p:nvSpPr>
          <p:cNvPr id="4" name="Footer Placeholder 3">
            <a:extLst>
              <a:ext uri="{FF2B5EF4-FFF2-40B4-BE49-F238E27FC236}">
                <a16:creationId xmlns:a16="http://schemas.microsoft.com/office/drawing/2014/main" id="{FC9D0AA5-E146-44A9-AED7-B356EF771C9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666684-48DA-4AB7-BAED-960917939EE8}"/>
              </a:ext>
            </a:extLst>
          </p:cNvPr>
          <p:cNvSpPr>
            <a:spLocks noGrp="1"/>
          </p:cNvSpPr>
          <p:nvPr>
            <p:ph type="sldNum" sz="quarter" idx="12"/>
          </p:nvPr>
        </p:nvSpPr>
        <p:spPr/>
        <p:txBody>
          <a:bodyPr/>
          <a:lstStyle/>
          <a:p>
            <a:fld id="{0B6ABD1C-C342-40A3-B549-BA5E5BFC0EB3}" type="slidenum">
              <a:rPr lang="en-US" smtClean="0"/>
              <a:t>‹#›</a:t>
            </a:fld>
            <a:endParaRPr lang="en-US"/>
          </a:p>
        </p:txBody>
      </p:sp>
    </p:spTree>
    <p:extLst>
      <p:ext uri="{BB962C8B-B14F-4D97-AF65-F5344CB8AC3E}">
        <p14:creationId xmlns:p14="http://schemas.microsoft.com/office/powerpoint/2010/main" val="1919888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E0AEBE-9FCD-432B-962C-8F682FB0C1A2}"/>
              </a:ext>
            </a:extLst>
          </p:cNvPr>
          <p:cNvSpPr>
            <a:spLocks noGrp="1"/>
          </p:cNvSpPr>
          <p:nvPr>
            <p:ph type="dt" sz="half" idx="10"/>
          </p:nvPr>
        </p:nvSpPr>
        <p:spPr/>
        <p:txBody>
          <a:bodyPr/>
          <a:lstStyle/>
          <a:p>
            <a:fld id="{5892FECD-7356-4EDF-83F3-0571C71817C9}" type="datetimeFigureOut">
              <a:rPr lang="en-US" smtClean="0"/>
              <a:t>1/19/2026</a:t>
            </a:fld>
            <a:endParaRPr lang="en-US"/>
          </a:p>
        </p:txBody>
      </p:sp>
      <p:sp>
        <p:nvSpPr>
          <p:cNvPr id="3" name="Footer Placeholder 2">
            <a:extLst>
              <a:ext uri="{FF2B5EF4-FFF2-40B4-BE49-F238E27FC236}">
                <a16:creationId xmlns:a16="http://schemas.microsoft.com/office/drawing/2014/main" id="{DCCF0A70-7D28-4649-BC0D-562AE601BE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8EF4F0B-0705-4705-9CEC-A3B838264FA8}"/>
              </a:ext>
            </a:extLst>
          </p:cNvPr>
          <p:cNvSpPr>
            <a:spLocks noGrp="1"/>
          </p:cNvSpPr>
          <p:nvPr>
            <p:ph type="sldNum" sz="quarter" idx="12"/>
          </p:nvPr>
        </p:nvSpPr>
        <p:spPr/>
        <p:txBody>
          <a:bodyPr/>
          <a:lstStyle/>
          <a:p>
            <a:fld id="{0B6ABD1C-C342-40A3-B549-BA5E5BFC0EB3}" type="slidenum">
              <a:rPr lang="en-US" smtClean="0"/>
              <a:t>‹#›</a:t>
            </a:fld>
            <a:endParaRPr lang="en-US"/>
          </a:p>
        </p:txBody>
      </p:sp>
    </p:spTree>
    <p:extLst>
      <p:ext uri="{BB962C8B-B14F-4D97-AF65-F5344CB8AC3E}">
        <p14:creationId xmlns:p14="http://schemas.microsoft.com/office/powerpoint/2010/main" val="838371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B1CC7-3347-4C4B-9C60-B80DA01141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31B119-0709-47D5-A119-5FAE6D8502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8A4EAFE-5CD0-49E4-9307-49B30F276A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8752FD-526E-406F-A3E8-2B0742272650}"/>
              </a:ext>
            </a:extLst>
          </p:cNvPr>
          <p:cNvSpPr>
            <a:spLocks noGrp="1"/>
          </p:cNvSpPr>
          <p:nvPr>
            <p:ph type="dt" sz="half" idx="10"/>
          </p:nvPr>
        </p:nvSpPr>
        <p:spPr/>
        <p:txBody>
          <a:bodyPr/>
          <a:lstStyle/>
          <a:p>
            <a:fld id="{5892FECD-7356-4EDF-83F3-0571C71817C9}" type="datetimeFigureOut">
              <a:rPr lang="en-US" smtClean="0"/>
              <a:t>1/19/2026</a:t>
            </a:fld>
            <a:endParaRPr lang="en-US"/>
          </a:p>
        </p:txBody>
      </p:sp>
      <p:sp>
        <p:nvSpPr>
          <p:cNvPr id="6" name="Footer Placeholder 5">
            <a:extLst>
              <a:ext uri="{FF2B5EF4-FFF2-40B4-BE49-F238E27FC236}">
                <a16:creationId xmlns:a16="http://schemas.microsoft.com/office/drawing/2014/main" id="{94DDA27A-845E-42F1-80B4-DDC7E97CB1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E6651B-BDF3-4DD5-95B1-C8CFB612323A}"/>
              </a:ext>
            </a:extLst>
          </p:cNvPr>
          <p:cNvSpPr>
            <a:spLocks noGrp="1"/>
          </p:cNvSpPr>
          <p:nvPr>
            <p:ph type="sldNum" sz="quarter" idx="12"/>
          </p:nvPr>
        </p:nvSpPr>
        <p:spPr/>
        <p:txBody>
          <a:bodyPr/>
          <a:lstStyle/>
          <a:p>
            <a:fld id="{0B6ABD1C-C342-40A3-B549-BA5E5BFC0EB3}" type="slidenum">
              <a:rPr lang="en-US" smtClean="0"/>
              <a:t>‹#›</a:t>
            </a:fld>
            <a:endParaRPr lang="en-US"/>
          </a:p>
        </p:txBody>
      </p:sp>
    </p:spTree>
    <p:extLst>
      <p:ext uri="{BB962C8B-B14F-4D97-AF65-F5344CB8AC3E}">
        <p14:creationId xmlns:p14="http://schemas.microsoft.com/office/powerpoint/2010/main" val="2481528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E2987-FC82-4A0E-885F-5C94179ED4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7A03249-EBFE-4D5B-BF91-C831804937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AD27FDC-E97A-460D-B8FD-330EECF69E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A602EA-59CD-42B5-9383-849BFEF0A1C8}"/>
              </a:ext>
            </a:extLst>
          </p:cNvPr>
          <p:cNvSpPr>
            <a:spLocks noGrp="1"/>
          </p:cNvSpPr>
          <p:nvPr>
            <p:ph type="dt" sz="half" idx="10"/>
          </p:nvPr>
        </p:nvSpPr>
        <p:spPr/>
        <p:txBody>
          <a:bodyPr/>
          <a:lstStyle/>
          <a:p>
            <a:fld id="{5892FECD-7356-4EDF-83F3-0571C71817C9}" type="datetimeFigureOut">
              <a:rPr lang="en-US" smtClean="0"/>
              <a:t>1/19/2026</a:t>
            </a:fld>
            <a:endParaRPr lang="en-US"/>
          </a:p>
        </p:txBody>
      </p:sp>
      <p:sp>
        <p:nvSpPr>
          <p:cNvPr id="6" name="Footer Placeholder 5">
            <a:extLst>
              <a:ext uri="{FF2B5EF4-FFF2-40B4-BE49-F238E27FC236}">
                <a16:creationId xmlns:a16="http://schemas.microsoft.com/office/drawing/2014/main" id="{ADA8A2F3-56F0-4345-B6D9-88F537F321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22AC75-2FB5-46C5-A8C0-78F715A14558}"/>
              </a:ext>
            </a:extLst>
          </p:cNvPr>
          <p:cNvSpPr>
            <a:spLocks noGrp="1"/>
          </p:cNvSpPr>
          <p:nvPr>
            <p:ph type="sldNum" sz="quarter" idx="12"/>
          </p:nvPr>
        </p:nvSpPr>
        <p:spPr/>
        <p:txBody>
          <a:bodyPr/>
          <a:lstStyle/>
          <a:p>
            <a:fld id="{0B6ABD1C-C342-40A3-B549-BA5E5BFC0EB3}" type="slidenum">
              <a:rPr lang="en-US" smtClean="0"/>
              <a:t>‹#›</a:t>
            </a:fld>
            <a:endParaRPr lang="en-US"/>
          </a:p>
        </p:txBody>
      </p:sp>
    </p:spTree>
    <p:extLst>
      <p:ext uri="{BB962C8B-B14F-4D97-AF65-F5344CB8AC3E}">
        <p14:creationId xmlns:p14="http://schemas.microsoft.com/office/powerpoint/2010/main" val="3280837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80CD8C-813D-4BF3-AB51-12FD618453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191133-227C-473A-BB26-572013FB26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C0366B-31AA-4531-B70C-740DB3D15B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92FECD-7356-4EDF-83F3-0571C71817C9}" type="datetimeFigureOut">
              <a:rPr lang="en-US" smtClean="0"/>
              <a:t>1/19/2026</a:t>
            </a:fld>
            <a:endParaRPr lang="en-US"/>
          </a:p>
        </p:txBody>
      </p:sp>
      <p:sp>
        <p:nvSpPr>
          <p:cNvPr id="5" name="Footer Placeholder 4">
            <a:extLst>
              <a:ext uri="{FF2B5EF4-FFF2-40B4-BE49-F238E27FC236}">
                <a16:creationId xmlns:a16="http://schemas.microsoft.com/office/drawing/2014/main" id="{DC9FF8A4-A699-4FCD-B8CF-6FE3BDCB1D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B62A33D-E4A7-4215-A198-AB6366ACC5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6ABD1C-C342-40A3-B549-BA5E5BFC0EB3}" type="slidenum">
              <a:rPr lang="en-US" smtClean="0"/>
              <a:t>‹#›</a:t>
            </a:fld>
            <a:endParaRPr lang="en-US"/>
          </a:p>
        </p:txBody>
      </p:sp>
    </p:spTree>
    <p:extLst>
      <p:ext uri="{BB962C8B-B14F-4D97-AF65-F5344CB8AC3E}">
        <p14:creationId xmlns:p14="http://schemas.microsoft.com/office/powerpoint/2010/main" val="16752335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28.xml.rels><?xml version="1.0" encoding="UTF-8" standalone="yes"?>
<Relationships xmlns="http://schemas.openxmlformats.org/package/2006/relationships"><Relationship Id="rId3" Type="http://schemas.openxmlformats.org/officeDocument/2006/relationships/image" Target="../media/image890.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90.png"/></Relationships>
</file>

<file path=ppt/slides/_rels/slide2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46.jpg"/><Relationship Id="rId5" Type="http://schemas.openxmlformats.org/officeDocument/2006/relationships/image" Target="../media/image45.jpeg"/><Relationship Id="rId4" Type="http://schemas.openxmlformats.org/officeDocument/2006/relationships/image" Target="../media/image74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49.jpeg"/><Relationship Id="rId4" Type="http://schemas.openxmlformats.org/officeDocument/2006/relationships/image" Target="../media/image48.jpg"/></Relationships>
</file>

<file path=ppt/slides/_rels/slide3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4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pic>
        <p:nvPicPr>
          <p:cNvPr id="4" name="Content Placeholder 5">
            <a:extLst>
              <a:ext uri="{FF2B5EF4-FFF2-40B4-BE49-F238E27FC236}">
                <a16:creationId xmlns:a16="http://schemas.microsoft.com/office/drawing/2014/main" id="{2CE3A26A-E310-4A43-B1E6-603D8A3DCAD4}"/>
              </a:ext>
            </a:extLst>
          </p:cNvPr>
          <p:cNvPicPr>
            <a:picLocks noChangeAspect="1"/>
          </p:cNvPicPr>
          <p:nvPr/>
        </p:nvPicPr>
        <p:blipFill>
          <a:blip r:embed="rId3"/>
          <a:stretch>
            <a:fillRect/>
          </a:stretch>
        </p:blipFill>
        <p:spPr>
          <a:xfrm>
            <a:off x="2838053" y="0"/>
            <a:ext cx="6515891" cy="5233703"/>
          </a:xfrm>
          <a:prstGeom prst="rect">
            <a:avLst/>
          </a:prstGeom>
          <a:effectLst>
            <a:glow rad="127000">
              <a:schemeClr val="accent2">
                <a:lumMod val="75000"/>
                <a:alpha val="16000"/>
              </a:schemeClr>
            </a:glow>
          </a:effectLst>
        </p:spPr>
      </p:pic>
      <p:pic>
        <p:nvPicPr>
          <p:cNvPr id="3" name="Content Placeholder 5">
            <a:extLst>
              <a:ext uri="{FF2B5EF4-FFF2-40B4-BE49-F238E27FC236}">
                <a16:creationId xmlns:a16="http://schemas.microsoft.com/office/drawing/2014/main" id="{2CE3A26A-E310-4A43-B1E6-603D8A3DCAD4}"/>
              </a:ext>
            </a:extLst>
          </p:cNvPr>
          <p:cNvPicPr>
            <a:picLocks noChangeAspect="1"/>
          </p:cNvPicPr>
          <p:nvPr/>
        </p:nvPicPr>
        <p:blipFill>
          <a:blip r:embed="rId3"/>
          <a:stretch>
            <a:fillRect/>
          </a:stretch>
        </p:blipFill>
        <p:spPr>
          <a:xfrm>
            <a:off x="2990453" y="152400"/>
            <a:ext cx="6515891" cy="5233703"/>
          </a:xfrm>
          <a:prstGeom prst="rect">
            <a:avLst/>
          </a:prstGeom>
          <a:effectLst>
            <a:glow rad="127000">
              <a:schemeClr val="accent2">
                <a:lumMod val="75000"/>
                <a:alpha val="16000"/>
              </a:schemeClr>
            </a:glow>
          </a:effectLst>
        </p:spPr>
      </p:pic>
    </p:spTree>
    <p:extLst>
      <p:ext uri="{BB962C8B-B14F-4D97-AF65-F5344CB8AC3E}">
        <p14:creationId xmlns:p14="http://schemas.microsoft.com/office/powerpoint/2010/main" val="2088026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3AD7BB40-6962-49F4-BAEC-EEDC72945BC0}"/>
              </a:ext>
            </a:extLst>
          </p:cNvPr>
          <p:cNvSpPr/>
          <p:nvPr/>
        </p:nvSpPr>
        <p:spPr>
          <a:xfrm>
            <a:off x="3180776" y="91472"/>
            <a:ext cx="8544203" cy="6219950"/>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1"/>
            <a:endParaRPr lang="fa-IR" b="1" dirty="0"/>
          </a:p>
          <a:p>
            <a:pPr algn="r" rtl="1"/>
            <a:r>
              <a:rPr lang="fa-IR" b="1" dirty="0"/>
              <a:t>              </a:t>
            </a:r>
          </a:p>
          <a:p>
            <a:pPr algn="r" rtl="1"/>
            <a:endParaRPr lang="fa-IR" b="1" dirty="0"/>
          </a:p>
          <a:p>
            <a:pPr algn="r" rtl="1"/>
            <a:endParaRPr lang="fa-IR" b="1" dirty="0"/>
          </a:p>
          <a:p>
            <a:pPr algn="r" rtl="1"/>
            <a:endParaRPr lang="fa-IR" b="1" dirty="0"/>
          </a:p>
          <a:p>
            <a:pPr algn="r" rtl="1"/>
            <a:endParaRPr lang="fa-IR" b="1" dirty="0"/>
          </a:p>
          <a:p>
            <a:pPr algn="r" rtl="1"/>
            <a:endParaRPr lang="fa-IR" b="1" dirty="0"/>
          </a:p>
          <a:p>
            <a:pPr algn="r" rtl="1"/>
            <a:endParaRPr lang="fa-IR" b="1" dirty="0"/>
          </a:p>
          <a:p>
            <a:pPr algn="r" rtl="1"/>
            <a:r>
              <a:rPr lang="fa-IR" b="1" dirty="0"/>
              <a:t>                        الف                                                           ب</a:t>
            </a:r>
          </a:p>
          <a:p>
            <a:pPr algn="ctr" rtl="1"/>
            <a:r>
              <a:rPr lang="fa-IR" b="1" dirty="0"/>
              <a:t> </a:t>
            </a:r>
          </a:p>
          <a:p>
            <a:pPr algn="ctr" rtl="1"/>
            <a:r>
              <a:rPr lang="fa-IR" b="1" dirty="0"/>
              <a:t>(الف) ژئوکامپوزیت  ؛    (ب) ژئونت</a:t>
            </a:r>
            <a:r>
              <a:rPr lang="en-US" b="1" dirty="0"/>
              <a:t>(</a:t>
            </a:r>
            <a:endParaRPr lang="fa-IR" b="1" dirty="0"/>
          </a:p>
        </p:txBody>
      </p:sp>
      <p:sp>
        <p:nvSpPr>
          <p:cNvPr id="116" name="TextBox 115">
            <a:extLst>
              <a:ext uri="{FF2B5EF4-FFF2-40B4-BE49-F238E27FC236}">
                <a16:creationId xmlns:a16="http://schemas.microsoft.com/office/drawing/2014/main" id="{4B28BD3F-389B-4239-8460-825C14BEA791}"/>
              </a:ext>
            </a:extLst>
          </p:cNvPr>
          <p:cNvSpPr txBox="1"/>
          <p:nvPr/>
        </p:nvSpPr>
        <p:spPr>
          <a:xfrm>
            <a:off x="2871418" y="149985"/>
            <a:ext cx="8247297" cy="587853"/>
          </a:xfrm>
          <a:prstGeom prst="rect">
            <a:avLst/>
          </a:prstGeom>
          <a:noFill/>
        </p:spPr>
        <p:txBody>
          <a:bodyPr wrap="square">
            <a:spAutoFit/>
          </a:bodyPr>
          <a:lstStyle/>
          <a:p>
            <a:pPr marL="0" marR="0" lvl="0" indent="0" algn="r" defTabSz="914400" rtl="1" eaLnBrk="1" fontAlgn="auto" latinLnBrk="0" hangingPunct="1">
              <a:lnSpc>
                <a:spcPct val="115000"/>
              </a:lnSpc>
              <a:spcBef>
                <a:spcPts val="2400"/>
              </a:spcBef>
              <a:spcAft>
                <a:spcPts val="0"/>
              </a:spcAft>
              <a:buClrTx/>
              <a:buSzTx/>
              <a:buFontTx/>
              <a:buNone/>
              <a:tabLst/>
              <a:defRPr/>
            </a:pPr>
            <a:r>
              <a:rPr lang="fa-IR" sz="2800" b="1" dirty="0">
                <a:solidFill>
                  <a:srgbClr val="FFFF00"/>
                </a:solidFill>
                <a:effectLst/>
                <a:latin typeface="Times New Roman" panose="02020603050405020304" pitchFamily="18" charset="0"/>
                <a:ea typeface="Calibri" panose="020F0502020204030204" pitchFamily="34" charset="0"/>
                <a:cs typeface="B Titr" panose="00000700000000000000" pitchFamily="2" charset="-78"/>
              </a:rPr>
              <a:t>ادامه انواع </a:t>
            </a:r>
            <a:r>
              <a:rPr lang="ar-SA" sz="2800" b="1" dirty="0">
                <a:solidFill>
                  <a:srgbClr val="FFFF00"/>
                </a:solidFill>
                <a:effectLst/>
                <a:latin typeface="Times New Roman" panose="02020603050405020304" pitchFamily="18" charset="0"/>
                <a:ea typeface="Calibri" panose="020F0502020204030204" pitchFamily="34" charset="0"/>
                <a:cs typeface="B Titr" panose="00000700000000000000" pitchFamily="2" charset="-78"/>
              </a:rPr>
              <a:t>ژئوسنتتیک‌ها</a:t>
            </a:r>
            <a:endParaRPr kumimoji="0" lang="en-US" sz="2800" b="1" i="0" u="none" strike="noStrike" kern="0" cap="none" spc="0" normalizeH="0" baseline="0" noProof="0" dirty="0">
              <a:ln>
                <a:noFill/>
              </a:ln>
              <a:solidFill>
                <a:srgbClr val="FFFF00"/>
              </a:solidFill>
              <a:effectLst/>
              <a:uLnTx/>
              <a:uFillTx/>
              <a:latin typeface="B Nazanin" panose="00000400000000000000" pitchFamily="2" charset="-78"/>
              <a:ea typeface="Times New Roman" panose="02020603050405020304" pitchFamily="18" charset="0"/>
              <a:cs typeface="B Titr" panose="00000700000000000000" pitchFamily="2" charset="-78"/>
            </a:endParaRPr>
          </a:p>
        </p:txBody>
      </p:sp>
      <p:sp>
        <p:nvSpPr>
          <p:cNvPr id="37" name="Shape 2556">
            <a:extLst>
              <a:ext uri="{FF2B5EF4-FFF2-40B4-BE49-F238E27FC236}">
                <a16:creationId xmlns:a16="http://schemas.microsoft.com/office/drawing/2014/main" id="{8C408C9C-8DB0-4D9F-9893-EBBEC334DC9D}"/>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8" name="Shape 2556">
            <a:extLst>
              <a:ext uri="{FF2B5EF4-FFF2-40B4-BE49-F238E27FC236}">
                <a16:creationId xmlns:a16="http://schemas.microsoft.com/office/drawing/2014/main" id="{E892550B-3805-44CE-B9F2-E2B82D49A3B9}"/>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9" name="Rounded Rectangle 14">
            <a:extLst>
              <a:ext uri="{FF2B5EF4-FFF2-40B4-BE49-F238E27FC236}">
                <a16:creationId xmlns:a16="http://schemas.microsoft.com/office/drawing/2014/main" id="{5DC2A6A5-97E6-4B7D-8427-34FBDF6B2E38}"/>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40" name="Shape 2556">
            <a:extLst>
              <a:ext uri="{FF2B5EF4-FFF2-40B4-BE49-F238E27FC236}">
                <a16:creationId xmlns:a16="http://schemas.microsoft.com/office/drawing/2014/main" id="{57FBA467-A452-4EE0-8E8B-C5A1DD4A102D}"/>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1" name="Rounded Rectangle 14">
            <a:extLst>
              <a:ext uri="{FF2B5EF4-FFF2-40B4-BE49-F238E27FC236}">
                <a16:creationId xmlns:a16="http://schemas.microsoft.com/office/drawing/2014/main" id="{8D314D14-BB16-4A1A-9179-069B4FCA8F77}"/>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42" name="Shape 2556">
            <a:extLst>
              <a:ext uri="{FF2B5EF4-FFF2-40B4-BE49-F238E27FC236}">
                <a16:creationId xmlns:a16="http://schemas.microsoft.com/office/drawing/2014/main" id="{0EBF726D-CD62-4148-887B-E85090BE083D}"/>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3" name="Rounded Rectangle 14">
            <a:extLst>
              <a:ext uri="{FF2B5EF4-FFF2-40B4-BE49-F238E27FC236}">
                <a16:creationId xmlns:a16="http://schemas.microsoft.com/office/drawing/2014/main" id="{C2102CC8-7704-4E33-8828-739DAED71D77}"/>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4" name="Shape 2556">
            <a:extLst>
              <a:ext uri="{FF2B5EF4-FFF2-40B4-BE49-F238E27FC236}">
                <a16:creationId xmlns:a16="http://schemas.microsoft.com/office/drawing/2014/main" id="{B54BF648-CB8F-4C39-86AD-D1036D82BD69}"/>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5" name="Rounded Rectangle 14">
            <a:extLst>
              <a:ext uri="{FF2B5EF4-FFF2-40B4-BE49-F238E27FC236}">
                <a16:creationId xmlns:a16="http://schemas.microsoft.com/office/drawing/2014/main" id="{34177366-580C-47CC-B13F-3E7729BEF805}"/>
              </a:ext>
            </a:extLst>
          </p:cNvPr>
          <p:cNvSpPr/>
          <p:nvPr/>
        </p:nvSpPr>
        <p:spPr>
          <a:xfrm>
            <a:off x="61356" y="3243095"/>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6" name="Shape 2556">
            <a:extLst>
              <a:ext uri="{FF2B5EF4-FFF2-40B4-BE49-F238E27FC236}">
                <a16:creationId xmlns:a16="http://schemas.microsoft.com/office/drawing/2014/main" id="{42A04F45-9263-48FA-A291-F8F919EDCF47}"/>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7" name="Rounded Rectangle 14">
            <a:extLst>
              <a:ext uri="{FF2B5EF4-FFF2-40B4-BE49-F238E27FC236}">
                <a16:creationId xmlns:a16="http://schemas.microsoft.com/office/drawing/2014/main" id="{F01C507D-0ED6-4B3B-9CF4-DB84DD3608A1}"/>
              </a:ext>
            </a:extLst>
          </p:cNvPr>
          <p:cNvSpPr/>
          <p:nvPr/>
        </p:nvSpPr>
        <p:spPr>
          <a:xfrm>
            <a:off x="61356" y="4165046"/>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8" name="Shape 2556">
            <a:extLst>
              <a:ext uri="{FF2B5EF4-FFF2-40B4-BE49-F238E27FC236}">
                <a16:creationId xmlns:a16="http://schemas.microsoft.com/office/drawing/2014/main" id="{2A4E99A6-3629-435A-8D32-6BB536EB9D7A}"/>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pic>
        <p:nvPicPr>
          <p:cNvPr id="19" name="Picture 18" descr="d4638446b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7185" y="1095929"/>
            <a:ext cx="3351530" cy="2406650"/>
          </a:xfrm>
          <a:prstGeom prst="rect">
            <a:avLst/>
          </a:prstGeom>
          <a:noFill/>
          <a:ln>
            <a:noFill/>
          </a:ln>
          <a:effectLst/>
        </p:spPr>
      </p:pic>
      <p:pic>
        <p:nvPicPr>
          <p:cNvPr id="20" name="Picture 19" descr="110615173340_trinter_r"/>
          <p:cNvPicPr/>
          <p:nvPr/>
        </p:nvPicPr>
        <p:blipFill>
          <a:blip r:embed="rId4">
            <a:extLst>
              <a:ext uri="{28A0092B-C50C-407E-A947-70E740481C1C}">
                <a14:useLocalDpi xmlns:a14="http://schemas.microsoft.com/office/drawing/2010/main" val="0"/>
              </a:ext>
            </a:extLst>
          </a:blip>
          <a:srcRect/>
          <a:stretch>
            <a:fillRect/>
          </a:stretch>
        </p:blipFill>
        <p:spPr bwMode="auto">
          <a:xfrm>
            <a:off x="4179696" y="1167702"/>
            <a:ext cx="3432810" cy="2379980"/>
          </a:xfrm>
          <a:prstGeom prst="rect">
            <a:avLst/>
          </a:prstGeom>
          <a:noFill/>
          <a:ln>
            <a:noFill/>
          </a:ln>
          <a:effectLst/>
        </p:spPr>
      </p:pic>
    </p:spTree>
    <p:extLst>
      <p:ext uri="{BB962C8B-B14F-4D97-AF65-F5344CB8AC3E}">
        <p14:creationId xmlns:p14="http://schemas.microsoft.com/office/powerpoint/2010/main" val="2083276301"/>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3AD7BB40-6962-49F4-BAEC-EEDC72945BC0}"/>
              </a:ext>
            </a:extLst>
          </p:cNvPr>
          <p:cNvSpPr/>
          <p:nvPr/>
        </p:nvSpPr>
        <p:spPr>
          <a:xfrm>
            <a:off x="3180776" y="91472"/>
            <a:ext cx="8544203" cy="6219950"/>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1"/>
            <a:endParaRPr lang="fa-IR" b="1" dirty="0"/>
          </a:p>
          <a:p>
            <a:pPr algn="r" rtl="1"/>
            <a:r>
              <a:rPr lang="fa-IR" b="1" dirty="0"/>
              <a:t>              </a:t>
            </a:r>
          </a:p>
          <a:p>
            <a:pPr algn="r" rtl="1"/>
            <a:endParaRPr lang="fa-IR" b="1" dirty="0"/>
          </a:p>
          <a:p>
            <a:pPr algn="r" rtl="1"/>
            <a:endParaRPr lang="fa-IR" b="1" dirty="0"/>
          </a:p>
          <a:p>
            <a:pPr algn="r" rtl="1"/>
            <a:endParaRPr lang="fa-IR" b="1" dirty="0"/>
          </a:p>
          <a:p>
            <a:pPr algn="r" rtl="1"/>
            <a:endParaRPr lang="fa-IR" b="1" dirty="0"/>
          </a:p>
          <a:p>
            <a:pPr algn="r" rtl="1"/>
            <a:endParaRPr lang="fa-IR" b="1" dirty="0"/>
          </a:p>
          <a:p>
            <a:pPr algn="r" rtl="1"/>
            <a:endParaRPr lang="fa-IR" b="1" dirty="0"/>
          </a:p>
          <a:p>
            <a:pPr algn="r" rtl="1"/>
            <a:r>
              <a:rPr lang="fa-IR" b="1" dirty="0"/>
              <a:t>                        الف                           ب                                 ج</a:t>
            </a:r>
          </a:p>
          <a:p>
            <a:pPr algn="ctr" rtl="1"/>
            <a:r>
              <a:rPr lang="fa-IR" b="1" dirty="0"/>
              <a:t> </a:t>
            </a:r>
          </a:p>
          <a:p>
            <a:pPr algn="ctr" rtl="1"/>
            <a:r>
              <a:rPr lang="ar-SA" dirty="0"/>
              <a:t>انواع مسلح‏کننده‏ ژئوسل (الف) ژئوسل‏هاي ساخته شده از ژئوگريد</a:t>
            </a:r>
            <a:r>
              <a:rPr lang="en-US" dirty="0"/>
              <a:t>(Dash et al., 2003)­</a:t>
            </a:r>
            <a:r>
              <a:rPr lang="ar-SA" dirty="0"/>
              <a:t>؛  (ب) ژئوسل سوراخ دار</a:t>
            </a:r>
            <a:r>
              <a:rPr lang="en-US" dirty="0"/>
              <a:t>­(Bathurst and Jarrett, 1998)</a:t>
            </a:r>
            <a:r>
              <a:rPr lang="ar-SA" dirty="0"/>
              <a:t>؛ (ج) ژئوسل بدون سوراخ</a:t>
            </a:r>
            <a:endParaRPr lang="fa-IR" b="1" dirty="0"/>
          </a:p>
        </p:txBody>
      </p:sp>
      <p:sp>
        <p:nvSpPr>
          <p:cNvPr id="116" name="TextBox 115">
            <a:extLst>
              <a:ext uri="{FF2B5EF4-FFF2-40B4-BE49-F238E27FC236}">
                <a16:creationId xmlns:a16="http://schemas.microsoft.com/office/drawing/2014/main" id="{4B28BD3F-389B-4239-8460-825C14BEA791}"/>
              </a:ext>
            </a:extLst>
          </p:cNvPr>
          <p:cNvSpPr txBox="1"/>
          <p:nvPr/>
        </p:nvSpPr>
        <p:spPr>
          <a:xfrm>
            <a:off x="2871418" y="149985"/>
            <a:ext cx="8247297" cy="587853"/>
          </a:xfrm>
          <a:prstGeom prst="rect">
            <a:avLst/>
          </a:prstGeom>
          <a:noFill/>
        </p:spPr>
        <p:txBody>
          <a:bodyPr wrap="square">
            <a:spAutoFit/>
          </a:bodyPr>
          <a:lstStyle/>
          <a:p>
            <a:pPr marL="0" marR="0" lvl="0" indent="0" algn="r" defTabSz="914400" rtl="1" eaLnBrk="1" fontAlgn="auto" latinLnBrk="0" hangingPunct="1">
              <a:lnSpc>
                <a:spcPct val="115000"/>
              </a:lnSpc>
              <a:spcBef>
                <a:spcPts val="2400"/>
              </a:spcBef>
              <a:spcAft>
                <a:spcPts val="0"/>
              </a:spcAft>
              <a:buClrTx/>
              <a:buSzTx/>
              <a:buFontTx/>
              <a:buNone/>
              <a:tabLst/>
              <a:defRPr/>
            </a:pPr>
            <a:r>
              <a:rPr lang="fa-IR" sz="2800" b="1" dirty="0">
                <a:solidFill>
                  <a:srgbClr val="FFFF00"/>
                </a:solidFill>
                <a:effectLst/>
                <a:latin typeface="Times New Roman" panose="02020603050405020304" pitchFamily="18" charset="0"/>
                <a:ea typeface="Calibri" panose="020F0502020204030204" pitchFamily="34" charset="0"/>
                <a:cs typeface="B Titr" panose="00000700000000000000" pitchFamily="2" charset="-78"/>
              </a:rPr>
              <a:t>ادامه انواع </a:t>
            </a:r>
            <a:r>
              <a:rPr lang="ar-SA" sz="2800" b="1" dirty="0">
                <a:solidFill>
                  <a:srgbClr val="FFFF00"/>
                </a:solidFill>
                <a:effectLst/>
                <a:latin typeface="Times New Roman" panose="02020603050405020304" pitchFamily="18" charset="0"/>
                <a:ea typeface="Calibri" panose="020F0502020204030204" pitchFamily="34" charset="0"/>
                <a:cs typeface="B Titr" panose="00000700000000000000" pitchFamily="2" charset="-78"/>
              </a:rPr>
              <a:t>ژئوسنتتیک‌ها</a:t>
            </a:r>
            <a:endParaRPr kumimoji="0" lang="en-US" sz="2800" b="1" i="0" u="none" strike="noStrike" kern="0" cap="none" spc="0" normalizeH="0" baseline="0" noProof="0" dirty="0">
              <a:ln>
                <a:noFill/>
              </a:ln>
              <a:solidFill>
                <a:srgbClr val="FFFF00"/>
              </a:solidFill>
              <a:effectLst/>
              <a:uLnTx/>
              <a:uFillTx/>
              <a:latin typeface="B Nazanin" panose="00000400000000000000" pitchFamily="2" charset="-78"/>
              <a:ea typeface="Times New Roman" panose="02020603050405020304" pitchFamily="18" charset="0"/>
              <a:cs typeface="B Titr" panose="00000700000000000000" pitchFamily="2" charset="-78"/>
            </a:endParaRPr>
          </a:p>
        </p:txBody>
      </p:sp>
      <p:sp>
        <p:nvSpPr>
          <p:cNvPr id="37" name="Shape 2556">
            <a:extLst>
              <a:ext uri="{FF2B5EF4-FFF2-40B4-BE49-F238E27FC236}">
                <a16:creationId xmlns:a16="http://schemas.microsoft.com/office/drawing/2014/main" id="{8C408C9C-8DB0-4D9F-9893-EBBEC334DC9D}"/>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8" name="Shape 2556">
            <a:extLst>
              <a:ext uri="{FF2B5EF4-FFF2-40B4-BE49-F238E27FC236}">
                <a16:creationId xmlns:a16="http://schemas.microsoft.com/office/drawing/2014/main" id="{E892550B-3805-44CE-B9F2-E2B82D49A3B9}"/>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9" name="Rounded Rectangle 14">
            <a:extLst>
              <a:ext uri="{FF2B5EF4-FFF2-40B4-BE49-F238E27FC236}">
                <a16:creationId xmlns:a16="http://schemas.microsoft.com/office/drawing/2014/main" id="{5DC2A6A5-97E6-4B7D-8427-34FBDF6B2E38}"/>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40" name="Shape 2556">
            <a:extLst>
              <a:ext uri="{FF2B5EF4-FFF2-40B4-BE49-F238E27FC236}">
                <a16:creationId xmlns:a16="http://schemas.microsoft.com/office/drawing/2014/main" id="{57FBA467-A452-4EE0-8E8B-C5A1DD4A102D}"/>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1" name="Rounded Rectangle 14">
            <a:extLst>
              <a:ext uri="{FF2B5EF4-FFF2-40B4-BE49-F238E27FC236}">
                <a16:creationId xmlns:a16="http://schemas.microsoft.com/office/drawing/2014/main" id="{8D314D14-BB16-4A1A-9179-069B4FCA8F77}"/>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42" name="Shape 2556">
            <a:extLst>
              <a:ext uri="{FF2B5EF4-FFF2-40B4-BE49-F238E27FC236}">
                <a16:creationId xmlns:a16="http://schemas.microsoft.com/office/drawing/2014/main" id="{0EBF726D-CD62-4148-887B-E85090BE083D}"/>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3" name="Rounded Rectangle 14">
            <a:extLst>
              <a:ext uri="{FF2B5EF4-FFF2-40B4-BE49-F238E27FC236}">
                <a16:creationId xmlns:a16="http://schemas.microsoft.com/office/drawing/2014/main" id="{C2102CC8-7704-4E33-8828-739DAED71D77}"/>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4" name="Shape 2556">
            <a:extLst>
              <a:ext uri="{FF2B5EF4-FFF2-40B4-BE49-F238E27FC236}">
                <a16:creationId xmlns:a16="http://schemas.microsoft.com/office/drawing/2014/main" id="{B54BF648-CB8F-4C39-86AD-D1036D82BD69}"/>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5" name="Rounded Rectangle 14">
            <a:extLst>
              <a:ext uri="{FF2B5EF4-FFF2-40B4-BE49-F238E27FC236}">
                <a16:creationId xmlns:a16="http://schemas.microsoft.com/office/drawing/2014/main" id="{34177366-580C-47CC-B13F-3E7729BEF805}"/>
              </a:ext>
            </a:extLst>
          </p:cNvPr>
          <p:cNvSpPr/>
          <p:nvPr/>
        </p:nvSpPr>
        <p:spPr>
          <a:xfrm>
            <a:off x="61356" y="3243095"/>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6" name="Shape 2556">
            <a:extLst>
              <a:ext uri="{FF2B5EF4-FFF2-40B4-BE49-F238E27FC236}">
                <a16:creationId xmlns:a16="http://schemas.microsoft.com/office/drawing/2014/main" id="{42A04F45-9263-48FA-A291-F8F919EDCF47}"/>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7" name="Rounded Rectangle 14">
            <a:extLst>
              <a:ext uri="{FF2B5EF4-FFF2-40B4-BE49-F238E27FC236}">
                <a16:creationId xmlns:a16="http://schemas.microsoft.com/office/drawing/2014/main" id="{F01C507D-0ED6-4B3B-9CF4-DB84DD3608A1}"/>
              </a:ext>
            </a:extLst>
          </p:cNvPr>
          <p:cNvSpPr/>
          <p:nvPr/>
        </p:nvSpPr>
        <p:spPr>
          <a:xfrm>
            <a:off x="61356" y="4165046"/>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8" name="Shape 2556">
            <a:extLst>
              <a:ext uri="{FF2B5EF4-FFF2-40B4-BE49-F238E27FC236}">
                <a16:creationId xmlns:a16="http://schemas.microsoft.com/office/drawing/2014/main" id="{2A4E99A6-3629-435A-8D32-6BB536EB9D7A}"/>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aphicFrame>
        <p:nvGraphicFramePr>
          <p:cNvPr id="3" name="Object 2"/>
          <p:cNvGraphicFramePr>
            <a:graphicFrameLocks noChangeAspect="1"/>
          </p:cNvGraphicFramePr>
          <p:nvPr>
            <p:extLst>
              <p:ext uri="{D42A27DB-BD31-4B8C-83A1-F6EECF244321}">
                <p14:modId xmlns:p14="http://schemas.microsoft.com/office/powerpoint/2010/main" val="2840939025"/>
              </p:ext>
            </p:extLst>
          </p:nvPr>
        </p:nvGraphicFramePr>
        <p:xfrm>
          <a:off x="8913939" y="1647106"/>
          <a:ext cx="2121258" cy="1842464"/>
        </p:xfrm>
        <a:graphic>
          <a:graphicData uri="http://schemas.openxmlformats.org/presentationml/2006/ole">
            <mc:AlternateContent xmlns:mc="http://schemas.openxmlformats.org/markup-compatibility/2006">
              <mc:Choice xmlns:v="urn:schemas-microsoft-com:vml" Requires="v">
                <p:oleObj name="Bitmap Image" r:id="rId3" imgW="4619048" imgH="2685714" progId="Paint.Picture">
                  <p:embed/>
                </p:oleObj>
              </mc:Choice>
              <mc:Fallback>
                <p:oleObj name="Bitmap Image" r:id="rId3" imgW="4619048" imgH="2685714" progId="Paint.Picture">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13939" y="1647106"/>
                        <a:ext cx="2121258" cy="1842464"/>
                      </a:xfrm>
                      <a:prstGeom prst="rect">
                        <a:avLst/>
                      </a:prstGeom>
                      <a:noFill/>
                    </p:spPr>
                  </p:pic>
                </p:oleObj>
              </mc:Fallback>
            </mc:AlternateContent>
          </a:graphicData>
        </a:graphic>
      </p:graphicFrame>
      <p:pic>
        <p:nvPicPr>
          <p:cNvPr id="21" name="Picture 20"/>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01589" y="1647106"/>
            <a:ext cx="2063349" cy="1900576"/>
          </a:xfrm>
          <a:prstGeom prst="rect">
            <a:avLst/>
          </a:prstGeom>
          <a:noFill/>
          <a:ln>
            <a:noFill/>
          </a:ln>
        </p:spPr>
      </p:pic>
      <p:pic>
        <p:nvPicPr>
          <p:cNvPr id="22" name="Picture 21"/>
          <p:cNvPicPr/>
          <p:nvPr/>
        </p:nvPicPr>
        <p:blipFill>
          <a:blip r:embed="rId6">
            <a:extLst>
              <a:ext uri="{28A0092B-C50C-407E-A947-70E740481C1C}">
                <a14:useLocalDpi xmlns:a14="http://schemas.microsoft.com/office/drawing/2010/main" val="0"/>
              </a:ext>
            </a:extLst>
          </a:blip>
          <a:srcRect/>
          <a:stretch>
            <a:fillRect/>
          </a:stretch>
        </p:blipFill>
        <p:spPr bwMode="auto">
          <a:xfrm>
            <a:off x="4367463" y="1707584"/>
            <a:ext cx="2140833" cy="1840098"/>
          </a:xfrm>
          <a:prstGeom prst="rect">
            <a:avLst/>
          </a:prstGeom>
          <a:noFill/>
          <a:ln>
            <a:noFill/>
          </a:ln>
        </p:spPr>
      </p:pic>
    </p:spTree>
    <p:extLst>
      <p:ext uri="{BB962C8B-B14F-4D97-AF65-F5344CB8AC3E}">
        <p14:creationId xmlns:p14="http://schemas.microsoft.com/office/powerpoint/2010/main" val="2942825425"/>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3AD7BB40-6962-49F4-BAEC-EEDC72945BC0}"/>
              </a:ext>
            </a:extLst>
          </p:cNvPr>
          <p:cNvSpPr/>
          <p:nvPr/>
        </p:nvSpPr>
        <p:spPr>
          <a:xfrm>
            <a:off x="3180776" y="91472"/>
            <a:ext cx="8544203" cy="6219950"/>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1"/>
            <a:endParaRPr lang="fa-IR" b="1" dirty="0"/>
          </a:p>
          <a:p>
            <a:pPr algn="r" rtl="1"/>
            <a:r>
              <a:rPr lang="fa-IR" b="1" dirty="0"/>
              <a:t>              </a:t>
            </a:r>
          </a:p>
          <a:p>
            <a:pPr algn="r" rtl="1"/>
            <a:endParaRPr lang="fa-IR" b="1" dirty="0"/>
          </a:p>
          <a:p>
            <a:pPr algn="r" rtl="1"/>
            <a:endParaRPr lang="fa-IR" b="1" dirty="0"/>
          </a:p>
          <a:p>
            <a:pPr algn="r" rtl="1"/>
            <a:endParaRPr lang="fa-IR" b="1" dirty="0"/>
          </a:p>
          <a:p>
            <a:pPr algn="r" rtl="1"/>
            <a:endParaRPr lang="fa-IR" b="1" dirty="0"/>
          </a:p>
          <a:p>
            <a:pPr algn="r" rtl="1"/>
            <a:endParaRPr lang="fa-IR" b="1" dirty="0"/>
          </a:p>
          <a:p>
            <a:pPr algn="r" rtl="1"/>
            <a:endParaRPr lang="fa-IR" b="1" dirty="0"/>
          </a:p>
          <a:p>
            <a:pPr algn="r" rtl="1"/>
            <a:r>
              <a:rPr lang="fa-IR" b="1" dirty="0"/>
              <a:t>                </a:t>
            </a:r>
          </a:p>
          <a:p>
            <a:pPr algn="ctr" rtl="1"/>
            <a:endParaRPr lang="fa-IR" sz="4000" dirty="0"/>
          </a:p>
          <a:p>
            <a:pPr algn="ctr" rtl="1"/>
            <a:r>
              <a:rPr lang="en-US" sz="4000" dirty="0"/>
              <a:t>GCL</a:t>
            </a:r>
            <a:endParaRPr lang="fa-IR" sz="4000" dirty="0"/>
          </a:p>
          <a:p>
            <a:pPr algn="ctr" rtl="1"/>
            <a:r>
              <a:rPr lang="fa-IR" sz="2800" b="1" dirty="0"/>
              <a:t>ژئوتکستایل – ژئوممبران و میان لایه رسی</a:t>
            </a:r>
          </a:p>
        </p:txBody>
      </p:sp>
      <p:sp>
        <p:nvSpPr>
          <p:cNvPr id="116" name="TextBox 115">
            <a:extLst>
              <a:ext uri="{FF2B5EF4-FFF2-40B4-BE49-F238E27FC236}">
                <a16:creationId xmlns:a16="http://schemas.microsoft.com/office/drawing/2014/main" id="{4B28BD3F-389B-4239-8460-825C14BEA791}"/>
              </a:ext>
            </a:extLst>
          </p:cNvPr>
          <p:cNvSpPr txBox="1"/>
          <p:nvPr/>
        </p:nvSpPr>
        <p:spPr>
          <a:xfrm>
            <a:off x="2871418" y="149985"/>
            <a:ext cx="8247297" cy="587853"/>
          </a:xfrm>
          <a:prstGeom prst="rect">
            <a:avLst/>
          </a:prstGeom>
          <a:noFill/>
        </p:spPr>
        <p:txBody>
          <a:bodyPr wrap="square">
            <a:spAutoFit/>
          </a:bodyPr>
          <a:lstStyle/>
          <a:p>
            <a:pPr lvl="0" algn="r" rtl="1">
              <a:lnSpc>
                <a:spcPct val="115000"/>
              </a:lnSpc>
              <a:spcBef>
                <a:spcPts val="2400"/>
              </a:spcBef>
              <a:defRPr/>
            </a:pPr>
            <a:r>
              <a:rPr lang="ar-SA" sz="2800" b="1" dirty="0">
                <a:solidFill>
                  <a:srgbClr val="FFFF00"/>
                </a:solidFill>
                <a:latin typeface="Times New Roman" panose="02020603050405020304" pitchFamily="18" charset="0"/>
                <a:ea typeface="Calibri" panose="020F0502020204030204" pitchFamily="34" charset="0"/>
                <a:cs typeface="B Titr" panose="00000700000000000000" pitchFamily="2" charset="-78"/>
              </a:rPr>
              <a:t>ژئوسنتتیک‌ها</a:t>
            </a:r>
            <a:r>
              <a:rPr lang="en-US" sz="2800" b="1" dirty="0">
                <a:solidFill>
                  <a:srgbClr val="FFFF00"/>
                </a:solidFill>
                <a:latin typeface="Times New Roman" panose="02020603050405020304" pitchFamily="18" charset="0"/>
                <a:ea typeface="Calibri" panose="020F0502020204030204" pitchFamily="34" charset="0"/>
                <a:cs typeface="B Titr" panose="00000700000000000000" pitchFamily="2" charset="-78"/>
              </a:rPr>
              <a:t> </a:t>
            </a:r>
            <a:r>
              <a:rPr lang="fa-IR" sz="2800" b="1" dirty="0">
                <a:solidFill>
                  <a:srgbClr val="FFFF00"/>
                </a:solidFill>
                <a:latin typeface="Times New Roman" panose="02020603050405020304" pitchFamily="18" charset="0"/>
                <a:ea typeface="Calibri" panose="020F0502020204030204" pitchFamily="34" charset="0"/>
                <a:cs typeface="B Titr" panose="00000700000000000000" pitchFamily="2" charset="-78"/>
              </a:rPr>
              <a:t> از نوع </a:t>
            </a:r>
            <a:r>
              <a:rPr lang="en-US" sz="2800" b="1" dirty="0">
                <a:solidFill>
                  <a:srgbClr val="FFFF00"/>
                </a:solidFill>
                <a:latin typeface="Times New Roman" panose="02020603050405020304" pitchFamily="18" charset="0"/>
                <a:ea typeface="Calibri" panose="020F0502020204030204" pitchFamily="34" charset="0"/>
                <a:cs typeface="B Titr" panose="00000700000000000000" pitchFamily="2" charset="-78"/>
              </a:rPr>
              <a:t>GCL</a:t>
            </a:r>
            <a:endParaRPr lang="en-US" sz="2800" b="1" kern="0" dirty="0">
              <a:solidFill>
                <a:srgbClr val="FFFF00"/>
              </a:solidFill>
              <a:latin typeface="B Nazanin" panose="00000400000000000000" pitchFamily="2" charset="-78"/>
              <a:ea typeface="Times New Roman" panose="02020603050405020304" pitchFamily="18" charset="0"/>
              <a:cs typeface="B Titr" panose="00000700000000000000" pitchFamily="2" charset="-78"/>
            </a:endParaRPr>
          </a:p>
        </p:txBody>
      </p:sp>
      <p:sp>
        <p:nvSpPr>
          <p:cNvPr id="37" name="Shape 2556">
            <a:extLst>
              <a:ext uri="{FF2B5EF4-FFF2-40B4-BE49-F238E27FC236}">
                <a16:creationId xmlns:a16="http://schemas.microsoft.com/office/drawing/2014/main" id="{8C408C9C-8DB0-4D9F-9893-EBBEC334DC9D}"/>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8" name="Shape 2556">
            <a:extLst>
              <a:ext uri="{FF2B5EF4-FFF2-40B4-BE49-F238E27FC236}">
                <a16:creationId xmlns:a16="http://schemas.microsoft.com/office/drawing/2014/main" id="{E892550B-3805-44CE-B9F2-E2B82D49A3B9}"/>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9" name="Rounded Rectangle 14">
            <a:extLst>
              <a:ext uri="{FF2B5EF4-FFF2-40B4-BE49-F238E27FC236}">
                <a16:creationId xmlns:a16="http://schemas.microsoft.com/office/drawing/2014/main" id="{5DC2A6A5-97E6-4B7D-8427-34FBDF6B2E38}"/>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40" name="Shape 2556">
            <a:extLst>
              <a:ext uri="{FF2B5EF4-FFF2-40B4-BE49-F238E27FC236}">
                <a16:creationId xmlns:a16="http://schemas.microsoft.com/office/drawing/2014/main" id="{57FBA467-A452-4EE0-8E8B-C5A1DD4A102D}"/>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1" name="Rounded Rectangle 14">
            <a:extLst>
              <a:ext uri="{FF2B5EF4-FFF2-40B4-BE49-F238E27FC236}">
                <a16:creationId xmlns:a16="http://schemas.microsoft.com/office/drawing/2014/main" id="{8D314D14-BB16-4A1A-9179-069B4FCA8F77}"/>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42" name="Shape 2556">
            <a:extLst>
              <a:ext uri="{FF2B5EF4-FFF2-40B4-BE49-F238E27FC236}">
                <a16:creationId xmlns:a16="http://schemas.microsoft.com/office/drawing/2014/main" id="{0EBF726D-CD62-4148-887B-E85090BE083D}"/>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3" name="Rounded Rectangle 14">
            <a:extLst>
              <a:ext uri="{FF2B5EF4-FFF2-40B4-BE49-F238E27FC236}">
                <a16:creationId xmlns:a16="http://schemas.microsoft.com/office/drawing/2014/main" id="{C2102CC8-7704-4E33-8828-739DAED71D77}"/>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4" name="Shape 2556">
            <a:extLst>
              <a:ext uri="{FF2B5EF4-FFF2-40B4-BE49-F238E27FC236}">
                <a16:creationId xmlns:a16="http://schemas.microsoft.com/office/drawing/2014/main" id="{B54BF648-CB8F-4C39-86AD-D1036D82BD69}"/>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5" name="Rounded Rectangle 14">
            <a:extLst>
              <a:ext uri="{FF2B5EF4-FFF2-40B4-BE49-F238E27FC236}">
                <a16:creationId xmlns:a16="http://schemas.microsoft.com/office/drawing/2014/main" id="{34177366-580C-47CC-B13F-3E7729BEF805}"/>
              </a:ext>
            </a:extLst>
          </p:cNvPr>
          <p:cNvSpPr/>
          <p:nvPr/>
        </p:nvSpPr>
        <p:spPr>
          <a:xfrm>
            <a:off x="61356" y="3243095"/>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6" name="Shape 2556">
            <a:extLst>
              <a:ext uri="{FF2B5EF4-FFF2-40B4-BE49-F238E27FC236}">
                <a16:creationId xmlns:a16="http://schemas.microsoft.com/office/drawing/2014/main" id="{42A04F45-9263-48FA-A291-F8F919EDCF47}"/>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7" name="Rounded Rectangle 14">
            <a:extLst>
              <a:ext uri="{FF2B5EF4-FFF2-40B4-BE49-F238E27FC236}">
                <a16:creationId xmlns:a16="http://schemas.microsoft.com/office/drawing/2014/main" id="{F01C507D-0ED6-4B3B-9CF4-DB84DD3608A1}"/>
              </a:ext>
            </a:extLst>
          </p:cNvPr>
          <p:cNvSpPr/>
          <p:nvPr/>
        </p:nvSpPr>
        <p:spPr>
          <a:xfrm>
            <a:off x="61356" y="4165046"/>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8" name="Shape 2556">
            <a:extLst>
              <a:ext uri="{FF2B5EF4-FFF2-40B4-BE49-F238E27FC236}">
                <a16:creationId xmlns:a16="http://schemas.microsoft.com/office/drawing/2014/main" id="{2A4E99A6-3629-435A-8D32-6BB536EB9D7A}"/>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20" name="Picture 19" descr="جی سی ال"/>
          <p:cNvPicPr/>
          <p:nvPr/>
        </p:nvPicPr>
        <p:blipFill>
          <a:blip r:embed="rId3">
            <a:extLst>
              <a:ext uri="{28A0092B-C50C-407E-A947-70E740481C1C}">
                <a14:useLocalDpi xmlns:a14="http://schemas.microsoft.com/office/drawing/2010/main" val="0"/>
              </a:ext>
            </a:extLst>
          </a:blip>
          <a:srcRect l="3720" b="14899"/>
          <a:stretch>
            <a:fillRect/>
          </a:stretch>
        </p:blipFill>
        <p:spPr bwMode="auto">
          <a:xfrm>
            <a:off x="4728209" y="1275347"/>
            <a:ext cx="6052085" cy="2934703"/>
          </a:xfrm>
          <a:prstGeom prst="rect">
            <a:avLst/>
          </a:prstGeom>
          <a:noFill/>
          <a:ln>
            <a:noFill/>
          </a:ln>
        </p:spPr>
      </p:pic>
    </p:spTree>
    <p:extLst>
      <p:ext uri="{BB962C8B-B14F-4D97-AF65-F5344CB8AC3E}">
        <p14:creationId xmlns:p14="http://schemas.microsoft.com/office/powerpoint/2010/main" val="2337913234"/>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3AD7BB40-6962-49F4-BAEC-EEDC72945BC0}"/>
              </a:ext>
            </a:extLst>
          </p:cNvPr>
          <p:cNvSpPr/>
          <p:nvPr/>
        </p:nvSpPr>
        <p:spPr>
          <a:xfrm>
            <a:off x="3372978" y="200343"/>
            <a:ext cx="8544203" cy="6219950"/>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1"/>
            <a:endParaRPr lang="fa-IR" b="1" dirty="0"/>
          </a:p>
        </p:txBody>
      </p:sp>
      <p:sp>
        <p:nvSpPr>
          <p:cNvPr id="116" name="TextBox 115">
            <a:extLst>
              <a:ext uri="{FF2B5EF4-FFF2-40B4-BE49-F238E27FC236}">
                <a16:creationId xmlns:a16="http://schemas.microsoft.com/office/drawing/2014/main" id="{4B28BD3F-389B-4239-8460-825C14BEA791}"/>
              </a:ext>
            </a:extLst>
          </p:cNvPr>
          <p:cNvSpPr txBox="1"/>
          <p:nvPr/>
        </p:nvSpPr>
        <p:spPr>
          <a:xfrm>
            <a:off x="2871418" y="149985"/>
            <a:ext cx="8247297" cy="587853"/>
          </a:xfrm>
          <a:prstGeom prst="rect">
            <a:avLst/>
          </a:prstGeom>
          <a:noFill/>
        </p:spPr>
        <p:txBody>
          <a:bodyPr wrap="square">
            <a:spAutoFit/>
          </a:bodyPr>
          <a:lstStyle/>
          <a:p>
            <a:pPr marL="0" marR="0" lvl="0" indent="0" algn="r" defTabSz="914400" rtl="1" eaLnBrk="1" fontAlgn="auto" latinLnBrk="0" hangingPunct="1">
              <a:lnSpc>
                <a:spcPct val="115000"/>
              </a:lnSpc>
              <a:spcBef>
                <a:spcPts val="2400"/>
              </a:spcBef>
              <a:spcAft>
                <a:spcPts val="0"/>
              </a:spcAft>
              <a:buClrTx/>
              <a:buSzTx/>
              <a:buFontTx/>
              <a:buNone/>
              <a:tabLst/>
              <a:defRPr/>
            </a:pPr>
            <a:r>
              <a:rPr lang="fa-IR" sz="2800" b="1" dirty="0">
                <a:solidFill>
                  <a:srgbClr val="FFFF00"/>
                </a:solidFill>
                <a:effectLst/>
                <a:latin typeface="Times New Roman" panose="02020603050405020304" pitchFamily="18" charset="0"/>
                <a:ea typeface="Calibri" panose="020F0502020204030204" pitchFamily="34" charset="0"/>
                <a:cs typeface="B Titr" panose="00000700000000000000" pitchFamily="2" charset="-78"/>
              </a:rPr>
              <a:t>عملکرد انواع </a:t>
            </a:r>
            <a:r>
              <a:rPr lang="ar-SA" sz="2800" b="1" dirty="0">
                <a:solidFill>
                  <a:srgbClr val="FFFF00"/>
                </a:solidFill>
                <a:effectLst/>
                <a:latin typeface="Times New Roman" panose="02020603050405020304" pitchFamily="18" charset="0"/>
                <a:ea typeface="Calibri" panose="020F0502020204030204" pitchFamily="34" charset="0"/>
                <a:cs typeface="B Titr" panose="00000700000000000000" pitchFamily="2" charset="-78"/>
              </a:rPr>
              <a:t>ژئوسنتتیک‌ها</a:t>
            </a:r>
            <a:endParaRPr kumimoji="0" lang="en-US" sz="2800" b="1" i="0" u="none" strike="noStrike" kern="0" cap="none" spc="0" normalizeH="0" baseline="0" noProof="0" dirty="0">
              <a:ln>
                <a:noFill/>
              </a:ln>
              <a:solidFill>
                <a:srgbClr val="FFFF00"/>
              </a:solidFill>
              <a:effectLst/>
              <a:uLnTx/>
              <a:uFillTx/>
              <a:latin typeface="B Nazanin" panose="00000400000000000000" pitchFamily="2" charset="-78"/>
              <a:ea typeface="Times New Roman" panose="02020603050405020304" pitchFamily="18" charset="0"/>
              <a:cs typeface="B Titr" panose="00000700000000000000" pitchFamily="2" charset="-78"/>
            </a:endParaRPr>
          </a:p>
        </p:txBody>
      </p:sp>
      <p:sp>
        <p:nvSpPr>
          <p:cNvPr id="37" name="Shape 2556">
            <a:extLst>
              <a:ext uri="{FF2B5EF4-FFF2-40B4-BE49-F238E27FC236}">
                <a16:creationId xmlns:a16="http://schemas.microsoft.com/office/drawing/2014/main" id="{8C408C9C-8DB0-4D9F-9893-EBBEC334DC9D}"/>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8" name="Shape 2556">
            <a:extLst>
              <a:ext uri="{FF2B5EF4-FFF2-40B4-BE49-F238E27FC236}">
                <a16:creationId xmlns:a16="http://schemas.microsoft.com/office/drawing/2014/main" id="{E892550B-3805-44CE-B9F2-E2B82D49A3B9}"/>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9" name="Rounded Rectangle 14">
            <a:extLst>
              <a:ext uri="{FF2B5EF4-FFF2-40B4-BE49-F238E27FC236}">
                <a16:creationId xmlns:a16="http://schemas.microsoft.com/office/drawing/2014/main" id="{5DC2A6A5-97E6-4B7D-8427-34FBDF6B2E38}"/>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40" name="Shape 2556">
            <a:extLst>
              <a:ext uri="{FF2B5EF4-FFF2-40B4-BE49-F238E27FC236}">
                <a16:creationId xmlns:a16="http://schemas.microsoft.com/office/drawing/2014/main" id="{57FBA467-A452-4EE0-8E8B-C5A1DD4A102D}"/>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1" name="Rounded Rectangle 14">
            <a:extLst>
              <a:ext uri="{FF2B5EF4-FFF2-40B4-BE49-F238E27FC236}">
                <a16:creationId xmlns:a16="http://schemas.microsoft.com/office/drawing/2014/main" id="{8D314D14-BB16-4A1A-9179-069B4FCA8F77}"/>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42" name="Shape 2556">
            <a:extLst>
              <a:ext uri="{FF2B5EF4-FFF2-40B4-BE49-F238E27FC236}">
                <a16:creationId xmlns:a16="http://schemas.microsoft.com/office/drawing/2014/main" id="{0EBF726D-CD62-4148-887B-E85090BE083D}"/>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3" name="Rounded Rectangle 14">
            <a:extLst>
              <a:ext uri="{FF2B5EF4-FFF2-40B4-BE49-F238E27FC236}">
                <a16:creationId xmlns:a16="http://schemas.microsoft.com/office/drawing/2014/main" id="{C2102CC8-7704-4E33-8828-739DAED71D77}"/>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4" name="Shape 2556">
            <a:extLst>
              <a:ext uri="{FF2B5EF4-FFF2-40B4-BE49-F238E27FC236}">
                <a16:creationId xmlns:a16="http://schemas.microsoft.com/office/drawing/2014/main" id="{B54BF648-CB8F-4C39-86AD-D1036D82BD69}"/>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5" name="Rounded Rectangle 14">
            <a:extLst>
              <a:ext uri="{FF2B5EF4-FFF2-40B4-BE49-F238E27FC236}">
                <a16:creationId xmlns:a16="http://schemas.microsoft.com/office/drawing/2014/main" id="{34177366-580C-47CC-B13F-3E7729BEF805}"/>
              </a:ext>
            </a:extLst>
          </p:cNvPr>
          <p:cNvSpPr/>
          <p:nvPr/>
        </p:nvSpPr>
        <p:spPr>
          <a:xfrm>
            <a:off x="61356" y="3243095"/>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6" name="Shape 2556">
            <a:extLst>
              <a:ext uri="{FF2B5EF4-FFF2-40B4-BE49-F238E27FC236}">
                <a16:creationId xmlns:a16="http://schemas.microsoft.com/office/drawing/2014/main" id="{42A04F45-9263-48FA-A291-F8F919EDCF47}"/>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7" name="Rounded Rectangle 14">
            <a:extLst>
              <a:ext uri="{FF2B5EF4-FFF2-40B4-BE49-F238E27FC236}">
                <a16:creationId xmlns:a16="http://schemas.microsoft.com/office/drawing/2014/main" id="{F01C507D-0ED6-4B3B-9CF4-DB84DD3608A1}"/>
              </a:ext>
            </a:extLst>
          </p:cNvPr>
          <p:cNvSpPr/>
          <p:nvPr/>
        </p:nvSpPr>
        <p:spPr>
          <a:xfrm>
            <a:off x="61356" y="4165046"/>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8" name="Shape 2556">
            <a:extLst>
              <a:ext uri="{FF2B5EF4-FFF2-40B4-BE49-F238E27FC236}">
                <a16:creationId xmlns:a16="http://schemas.microsoft.com/office/drawing/2014/main" id="{2A4E99A6-3629-435A-8D32-6BB536EB9D7A}"/>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aphicFrame>
        <p:nvGraphicFramePr>
          <p:cNvPr id="4" name="Table 3"/>
          <p:cNvGraphicFramePr>
            <a:graphicFrameLocks noGrp="1"/>
          </p:cNvGraphicFramePr>
          <p:nvPr>
            <p:extLst>
              <p:ext uri="{D42A27DB-BD31-4B8C-83A1-F6EECF244321}">
                <p14:modId xmlns:p14="http://schemas.microsoft.com/office/powerpoint/2010/main" val="685156841"/>
              </p:ext>
            </p:extLst>
          </p:nvPr>
        </p:nvGraphicFramePr>
        <p:xfrm>
          <a:off x="3934327" y="1044231"/>
          <a:ext cx="7424064" cy="4767022"/>
        </p:xfrm>
        <a:graphic>
          <a:graphicData uri="http://schemas.openxmlformats.org/drawingml/2006/table">
            <a:tbl>
              <a:tblPr firstRow="1" bandRow="1">
                <a:tableStyleId>{5C22544A-7EE6-4342-B048-85BDC9FD1C3A}</a:tableStyleId>
              </a:tblPr>
              <a:tblGrid>
                <a:gridCol w="1620656">
                  <a:extLst>
                    <a:ext uri="{9D8B030D-6E8A-4147-A177-3AD203B41FA5}">
                      <a16:colId xmlns:a16="http://schemas.microsoft.com/office/drawing/2014/main" val="20000"/>
                    </a:ext>
                  </a:extLst>
                </a:gridCol>
                <a:gridCol w="1160682">
                  <a:extLst>
                    <a:ext uri="{9D8B030D-6E8A-4147-A177-3AD203B41FA5}">
                      <a16:colId xmlns:a16="http://schemas.microsoft.com/office/drawing/2014/main" val="20001"/>
                    </a:ext>
                  </a:extLst>
                </a:gridCol>
                <a:gridCol w="1238060">
                  <a:extLst>
                    <a:ext uri="{9D8B030D-6E8A-4147-A177-3AD203B41FA5}">
                      <a16:colId xmlns:a16="http://schemas.microsoft.com/office/drawing/2014/main" val="20002"/>
                    </a:ext>
                  </a:extLst>
                </a:gridCol>
                <a:gridCol w="1238060">
                  <a:extLst>
                    <a:ext uri="{9D8B030D-6E8A-4147-A177-3AD203B41FA5}">
                      <a16:colId xmlns:a16="http://schemas.microsoft.com/office/drawing/2014/main" val="20003"/>
                    </a:ext>
                  </a:extLst>
                </a:gridCol>
                <a:gridCol w="1083303">
                  <a:extLst>
                    <a:ext uri="{9D8B030D-6E8A-4147-A177-3AD203B41FA5}">
                      <a16:colId xmlns:a16="http://schemas.microsoft.com/office/drawing/2014/main" val="20004"/>
                    </a:ext>
                  </a:extLst>
                </a:gridCol>
                <a:gridCol w="1083303">
                  <a:extLst>
                    <a:ext uri="{9D8B030D-6E8A-4147-A177-3AD203B41FA5}">
                      <a16:colId xmlns:a16="http://schemas.microsoft.com/office/drawing/2014/main" val="20005"/>
                    </a:ext>
                  </a:extLst>
                </a:gridCol>
              </a:tblGrid>
              <a:tr h="707409">
                <a:tc>
                  <a:txBody>
                    <a:bodyPr/>
                    <a:lstStyle/>
                    <a:p>
                      <a:pPr algn="ctr" rtl="0">
                        <a:lnSpc>
                          <a:spcPct val="115000"/>
                        </a:lnSpc>
                        <a:spcBef>
                          <a:spcPts val="1200"/>
                        </a:spcBef>
                        <a:spcAft>
                          <a:spcPts val="0"/>
                        </a:spcAft>
                      </a:pPr>
                      <a:r>
                        <a:rPr lang="en-US" sz="1100" kern="1200" dirty="0">
                          <a:effectLst/>
                        </a:rPr>
                        <a:t>(GS)</a:t>
                      </a:r>
                      <a:r>
                        <a:rPr lang="fa-IR" sz="1200" kern="1200" dirty="0">
                          <a:effectLst/>
                        </a:rPr>
                        <a:t>ژئوسنتتیک</a:t>
                      </a:r>
                      <a:endParaRPr lang="en-US" sz="12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a:tc>
                <a:tc>
                  <a:txBody>
                    <a:bodyPr/>
                    <a:lstStyle/>
                    <a:p>
                      <a:pPr algn="ctr" rtl="0">
                        <a:lnSpc>
                          <a:spcPct val="115000"/>
                        </a:lnSpc>
                        <a:spcBef>
                          <a:spcPts val="1200"/>
                        </a:spcBef>
                        <a:spcAft>
                          <a:spcPts val="0"/>
                        </a:spcAft>
                      </a:pPr>
                      <a:r>
                        <a:rPr lang="fa-IR" sz="1200" kern="1200">
                          <a:effectLst/>
                        </a:rPr>
                        <a:t>جداسازی</a:t>
                      </a:r>
                      <a:endParaRPr lang="en-US" sz="1200">
                        <a:effectLst/>
                        <a:latin typeface="Times New Roman" panose="02020603050405020304" pitchFamily="18" charset="0"/>
                        <a:ea typeface="Times New Roman" panose="02020603050405020304" pitchFamily="18" charset="0"/>
                        <a:cs typeface="B Nazanin" panose="00000400000000000000" pitchFamily="2" charset="-78"/>
                      </a:endParaRPr>
                    </a:p>
                  </a:txBody>
                  <a:tcPr/>
                </a:tc>
                <a:tc>
                  <a:txBody>
                    <a:bodyPr/>
                    <a:lstStyle/>
                    <a:p>
                      <a:pPr algn="ctr" rtl="0">
                        <a:lnSpc>
                          <a:spcPct val="115000"/>
                        </a:lnSpc>
                        <a:spcBef>
                          <a:spcPts val="1200"/>
                        </a:spcBef>
                        <a:spcAft>
                          <a:spcPts val="0"/>
                        </a:spcAft>
                      </a:pPr>
                      <a:r>
                        <a:rPr lang="fa-IR" sz="1200" kern="1200">
                          <a:effectLst/>
                        </a:rPr>
                        <a:t>مقاوم سازی</a:t>
                      </a:r>
                      <a:endParaRPr lang="en-US" sz="1200">
                        <a:effectLst/>
                        <a:latin typeface="Times New Roman" panose="02020603050405020304" pitchFamily="18" charset="0"/>
                        <a:ea typeface="Times New Roman" panose="02020603050405020304" pitchFamily="18" charset="0"/>
                        <a:cs typeface="B Nazanin" panose="00000400000000000000" pitchFamily="2" charset="-78"/>
                      </a:endParaRPr>
                    </a:p>
                  </a:txBody>
                  <a:tcPr/>
                </a:tc>
                <a:tc>
                  <a:txBody>
                    <a:bodyPr/>
                    <a:lstStyle/>
                    <a:p>
                      <a:pPr algn="ctr" rtl="0">
                        <a:lnSpc>
                          <a:spcPct val="115000"/>
                        </a:lnSpc>
                        <a:spcBef>
                          <a:spcPts val="1200"/>
                        </a:spcBef>
                        <a:spcAft>
                          <a:spcPts val="0"/>
                        </a:spcAft>
                      </a:pPr>
                      <a:r>
                        <a:rPr lang="fa-IR" sz="1200" kern="1200">
                          <a:effectLst/>
                        </a:rPr>
                        <a:t>فیلتراسیون</a:t>
                      </a:r>
                      <a:endParaRPr lang="en-US" sz="1200">
                        <a:effectLst/>
                        <a:latin typeface="Times New Roman" panose="02020603050405020304" pitchFamily="18" charset="0"/>
                        <a:ea typeface="Times New Roman" panose="02020603050405020304" pitchFamily="18" charset="0"/>
                        <a:cs typeface="B Nazanin" panose="00000400000000000000" pitchFamily="2" charset="-78"/>
                      </a:endParaRPr>
                    </a:p>
                  </a:txBody>
                  <a:tcPr/>
                </a:tc>
                <a:tc>
                  <a:txBody>
                    <a:bodyPr/>
                    <a:lstStyle/>
                    <a:p>
                      <a:pPr algn="ctr" rtl="0">
                        <a:lnSpc>
                          <a:spcPct val="115000"/>
                        </a:lnSpc>
                        <a:spcBef>
                          <a:spcPts val="1200"/>
                        </a:spcBef>
                        <a:spcAft>
                          <a:spcPts val="0"/>
                        </a:spcAft>
                      </a:pPr>
                      <a:r>
                        <a:rPr lang="fa-IR" sz="1200" kern="1200">
                          <a:effectLst/>
                        </a:rPr>
                        <a:t>زهکشی</a:t>
                      </a:r>
                      <a:endParaRPr lang="en-US" sz="1200">
                        <a:effectLst/>
                        <a:latin typeface="Times New Roman" panose="02020603050405020304" pitchFamily="18" charset="0"/>
                        <a:ea typeface="Times New Roman" panose="02020603050405020304" pitchFamily="18" charset="0"/>
                        <a:cs typeface="B Nazanin" panose="00000400000000000000" pitchFamily="2" charset="-78"/>
                      </a:endParaRPr>
                    </a:p>
                  </a:txBody>
                  <a:tcPr/>
                </a:tc>
                <a:tc>
                  <a:txBody>
                    <a:bodyPr/>
                    <a:lstStyle/>
                    <a:p>
                      <a:pPr algn="ctr" rtl="0">
                        <a:lnSpc>
                          <a:spcPct val="115000"/>
                        </a:lnSpc>
                        <a:spcBef>
                          <a:spcPts val="1200"/>
                        </a:spcBef>
                        <a:spcAft>
                          <a:spcPts val="0"/>
                        </a:spcAft>
                      </a:pPr>
                      <a:r>
                        <a:rPr lang="fa-IR" sz="1200" kern="1200">
                          <a:effectLst/>
                        </a:rPr>
                        <a:t>آب بند</a:t>
                      </a:r>
                      <a:endParaRPr lang="en-US" sz="1200">
                        <a:effectLst/>
                        <a:latin typeface="Times New Roman" panose="02020603050405020304" pitchFamily="18" charset="0"/>
                        <a:ea typeface="Times New Roman" panose="02020603050405020304" pitchFamily="18" charset="0"/>
                        <a:cs typeface="B Nazanin" panose="00000400000000000000" pitchFamily="2" charset="-78"/>
                      </a:endParaRPr>
                    </a:p>
                  </a:txBody>
                  <a:tcPr/>
                </a:tc>
                <a:extLst>
                  <a:ext uri="{0D108BD9-81ED-4DB2-BD59-A6C34878D82A}">
                    <a16:rowId xmlns:a16="http://schemas.microsoft.com/office/drawing/2014/main" val="10000"/>
                  </a:ext>
                </a:extLst>
              </a:tr>
              <a:tr h="607617">
                <a:tc>
                  <a:txBody>
                    <a:bodyPr/>
                    <a:lstStyle/>
                    <a:p>
                      <a:pPr algn="ctr" rtl="0">
                        <a:lnSpc>
                          <a:spcPct val="115000"/>
                        </a:lnSpc>
                        <a:spcBef>
                          <a:spcPts val="1200"/>
                        </a:spcBef>
                        <a:spcAft>
                          <a:spcPts val="0"/>
                        </a:spcAft>
                      </a:pPr>
                      <a:r>
                        <a:rPr lang="en-US" sz="1100" kern="1200">
                          <a:effectLst/>
                        </a:rPr>
                        <a:t>(GT)</a:t>
                      </a:r>
                      <a:r>
                        <a:rPr lang="fa-IR" sz="1200" kern="1200">
                          <a:effectLst/>
                        </a:rPr>
                        <a:t>ژئوتکستایل</a:t>
                      </a:r>
                      <a:endParaRPr lang="en-US" sz="1200">
                        <a:effectLst/>
                        <a:latin typeface="Times New Roman" panose="02020603050405020304" pitchFamily="18" charset="0"/>
                        <a:ea typeface="Times New Roman" panose="02020603050405020304" pitchFamily="18" charset="0"/>
                        <a:cs typeface="B Nazanin" panose="00000400000000000000" pitchFamily="2" charset="-78"/>
                      </a:endParaRPr>
                    </a:p>
                  </a:txBody>
                  <a:tcPr/>
                </a:tc>
                <a:tc>
                  <a:txBody>
                    <a:bodyPr/>
                    <a:lstStyle/>
                    <a:p>
                      <a:pPr algn="ctr" rtl="0">
                        <a:lnSpc>
                          <a:spcPct val="115000"/>
                        </a:lnSpc>
                        <a:spcBef>
                          <a:spcPts val="1200"/>
                        </a:spcBef>
                        <a:spcAft>
                          <a:spcPts val="0"/>
                        </a:spcAft>
                      </a:pPr>
                      <a:r>
                        <a:rPr lang="en-US" sz="1200" kern="1200" dirty="0">
                          <a:effectLst/>
                        </a:rPr>
                        <a:t>X</a:t>
                      </a:r>
                      <a:endParaRPr lang="en-US" sz="12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a:tc>
                <a:tc>
                  <a:txBody>
                    <a:bodyPr/>
                    <a:lstStyle/>
                    <a:p>
                      <a:pPr algn="ctr" rtl="0">
                        <a:lnSpc>
                          <a:spcPct val="115000"/>
                        </a:lnSpc>
                        <a:spcBef>
                          <a:spcPts val="1200"/>
                        </a:spcBef>
                        <a:spcAft>
                          <a:spcPts val="0"/>
                        </a:spcAft>
                      </a:pPr>
                      <a:r>
                        <a:rPr lang="en-US" sz="1200" kern="1200">
                          <a:effectLst/>
                        </a:rPr>
                        <a:t>X</a:t>
                      </a:r>
                      <a:endParaRPr lang="en-US" sz="1200">
                        <a:effectLst/>
                        <a:latin typeface="Times New Roman" panose="02020603050405020304" pitchFamily="18" charset="0"/>
                        <a:ea typeface="Times New Roman" panose="02020603050405020304" pitchFamily="18" charset="0"/>
                        <a:cs typeface="B Nazanin" panose="00000400000000000000" pitchFamily="2" charset="-78"/>
                      </a:endParaRPr>
                    </a:p>
                  </a:txBody>
                  <a:tcPr/>
                </a:tc>
                <a:tc>
                  <a:txBody>
                    <a:bodyPr/>
                    <a:lstStyle/>
                    <a:p>
                      <a:pPr algn="ctr" rtl="0">
                        <a:lnSpc>
                          <a:spcPct val="115000"/>
                        </a:lnSpc>
                        <a:spcBef>
                          <a:spcPts val="1200"/>
                        </a:spcBef>
                        <a:spcAft>
                          <a:spcPts val="0"/>
                        </a:spcAft>
                      </a:pPr>
                      <a:r>
                        <a:rPr lang="en-US" sz="1200" kern="1200">
                          <a:effectLst/>
                        </a:rPr>
                        <a:t>X</a:t>
                      </a:r>
                      <a:endParaRPr lang="en-US" sz="1200">
                        <a:effectLst/>
                        <a:latin typeface="Times New Roman" panose="02020603050405020304" pitchFamily="18" charset="0"/>
                        <a:ea typeface="Times New Roman" panose="02020603050405020304" pitchFamily="18" charset="0"/>
                        <a:cs typeface="B Nazanin" panose="00000400000000000000" pitchFamily="2" charset="-78"/>
                      </a:endParaRPr>
                    </a:p>
                  </a:txBody>
                  <a:tcPr/>
                </a:tc>
                <a:tc>
                  <a:txBody>
                    <a:bodyPr/>
                    <a:lstStyle/>
                    <a:p>
                      <a:pPr algn="ctr" rtl="0">
                        <a:lnSpc>
                          <a:spcPct val="115000"/>
                        </a:lnSpc>
                        <a:spcBef>
                          <a:spcPts val="1200"/>
                        </a:spcBef>
                        <a:spcAft>
                          <a:spcPts val="0"/>
                        </a:spcAft>
                      </a:pPr>
                      <a:r>
                        <a:rPr lang="en-US" sz="1200" kern="1200">
                          <a:effectLst/>
                        </a:rPr>
                        <a:t>X</a:t>
                      </a:r>
                      <a:endParaRPr lang="en-US" sz="1200">
                        <a:effectLst/>
                        <a:latin typeface="Times New Roman" panose="02020603050405020304" pitchFamily="18" charset="0"/>
                        <a:ea typeface="Times New Roman" panose="02020603050405020304" pitchFamily="18" charset="0"/>
                        <a:cs typeface="B Nazanin" panose="00000400000000000000" pitchFamily="2" charset="-78"/>
                      </a:endParaRPr>
                    </a:p>
                  </a:txBody>
                  <a:tcPr/>
                </a:tc>
                <a:tc>
                  <a:txBody>
                    <a:bodyPr/>
                    <a:lstStyle/>
                    <a:p>
                      <a:pPr algn="l"/>
                      <a:endParaRPr lang="en-US" sz="1000">
                        <a:effectLst/>
                        <a:latin typeface="Calibri" panose="020F0502020204030204" pitchFamily="34" charset="0"/>
                      </a:endParaRPr>
                    </a:p>
                  </a:txBody>
                  <a:tcPr/>
                </a:tc>
                <a:extLst>
                  <a:ext uri="{0D108BD9-81ED-4DB2-BD59-A6C34878D82A}">
                    <a16:rowId xmlns:a16="http://schemas.microsoft.com/office/drawing/2014/main" val="10001"/>
                  </a:ext>
                </a:extLst>
              </a:tr>
              <a:tr h="588767">
                <a:tc>
                  <a:txBody>
                    <a:bodyPr/>
                    <a:lstStyle/>
                    <a:p>
                      <a:pPr algn="ctr" rtl="0">
                        <a:lnSpc>
                          <a:spcPct val="115000"/>
                        </a:lnSpc>
                        <a:spcBef>
                          <a:spcPts val="1200"/>
                        </a:spcBef>
                        <a:spcAft>
                          <a:spcPts val="0"/>
                        </a:spcAft>
                      </a:pPr>
                      <a:r>
                        <a:rPr lang="en-US" sz="1100" kern="1200">
                          <a:effectLst/>
                        </a:rPr>
                        <a:t>(GG)</a:t>
                      </a:r>
                      <a:r>
                        <a:rPr lang="fa-IR" sz="1200" kern="1200">
                          <a:effectLst/>
                        </a:rPr>
                        <a:t>ژئوگرید</a:t>
                      </a:r>
                      <a:endParaRPr lang="en-US" sz="1200">
                        <a:effectLst/>
                        <a:latin typeface="Times New Roman" panose="02020603050405020304" pitchFamily="18" charset="0"/>
                        <a:ea typeface="Times New Roman" panose="02020603050405020304" pitchFamily="18" charset="0"/>
                        <a:cs typeface="B Nazanin" panose="00000400000000000000" pitchFamily="2" charset="-78"/>
                      </a:endParaRPr>
                    </a:p>
                  </a:txBody>
                  <a:tcPr/>
                </a:tc>
                <a:tc>
                  <a:txBody>
                    <a:bodyPr/>
                    <a:lstStyle/>
                    <a:p>
                      <a:pPr algn="l"/>
                      <a:endParaRPr lang="en-US" sz="1000">
                        <a:effectLst/>
                        <a:latin typeface="Calibri" panose="020F0502020204030204" pitchFamily="34" charset="0"/>
                      </a:endParaRPr>
                    </a:p>
                  </a:txBody>
                  <a:tcPr/>
                </a:tc>
                <a:tc>
                  <a:txBody>
                    <a:bodyPr/>
                    <a:lstStyle/>
                    <a:p>
                      <a:pPr algn="ctr" rtl="0">
                        <a:lnSpc>
                          <a:spcPct val="115000"/>
                        </a:lnSpc>
                        <a:spcBef>
                          <a:spcPts val="1200"/>
                        </a:spcBef>
                        <a:spcAft>
                          <a:spcPts val="0"/>
                        </a:spcAft>
                      </a:pPr>
                      <a:r>
                        <a:rPr lang="en-US" sz="1200" kern="1200">
                          <a:effectLst/>
                        </a:rPr>
                        <a:t>X</a:t>
                      </a:r>
                      <a:endParaRPr lang="en-US" sz="1200">
                        <a:effectLst/>
                        <a:latin typeface="Times New Roman" panose="02020603050405020304" pitchFamily="18" charset="0"/>
                        <a:ea typeface="Times New Roman" panose="02020603050405020304" pitchFamily="18" charset="0"/>
                        <a:cs typeface="B Nazanin" panose="00000400000000000000" pitchFamily="2" charset="-78"/>
                      </a:endParaRPr>
                    </a:p>
                  </a:txBody>
                  <a:tcPr/>
                </a:tc>
                <a:tc>
                  <a:txBody>
                    <a:bodyPr/>
                    <a:lstStyle/>
                    <a:p>
                      <a:pPr algn="l"/>
                      <a:endParaRPr lang="en-US" sz="1000">
                        <a:effectLst/>
                        <a:latin typeface="Calibri" panose="020F0502020204030204" pitchFamily="34" charset="0"/>
                      </a:endParaRPr>
                    </a:p>
                  </a:txBody>
                  <a:tcPr/>
                </a:tc>
                <a:tc>
                  <a:txBody>
                    <a:bodyPr/>
                    <a:lstStyle/>
                    <a:p>
                      <a:pPr algn="l"/>
                      <a:endParaRPr lang="en-US" sz="1000">
                        <a:effectLst/>
                        <a:latin typeface="Calibri" panose="020F0502020204030204" pitchFamily="34" charset="0"/>
                      </a:endParaRPr>
                    </a:p>
                  </a:txBody>
                  <a:tcPr/>
                </a:tc>
                <a:tc>
                  <a:txBody>
                    <a:bodyPr/>
                    <a:lstStyle/>
                    <a:p>
                      <a:pPr algn="l"/>
                      <a:endParaRPr lang="en-US" sz="1000">
                        <a:effectLst/>
                        <a:latin typeface="Calibri" panose="020F0502020204030204" pitchFamily="34" charset="0"/>
                      </a:endParaRPr>
                    </a:p>
                  </a:txBody>
                  <a:tcPr/>
                </a:tc>
                <a:extLst>
                  <a:ext uri="{0D108BD9-81ED-4DB2-BD59-A6C34878D82A}">
                    <a16:rowId xmlns:a16="http://schemas.microsoft.com/office/drawing/2014/main" val="10002"/>
                  </a:ext>
                </a:extLst>
              </a:tr>
              <a:tr h="530002">
                <a:tc>
                  <a:txBody>
                    <a:bodyPr/>
                    <a:lstStyle/>
                    <a:p>
                      <a:pPr algn="ctr" rtl="0">
                        <a:lnSpc>
                          <a:spcPct val="115000"/>
                        </a:lnSpc>
                        <a:spcBef>
                          <a:spcPts val="1200"/>
                        </a:spcBef>
                        <a:spcAft>
                          <a:spcPts val="0"/>
                        </a:spcAft>
                      </a:pPr>
                      <a:r>
                        <a:rPr lang="en-US" sz="1100" kern="1200">
                          <a:effectLst/>
                        </a:rPr>
                        <a:t>(GN)</a:t>
                      </a:r>
                      <a:r>
                        <a:rPr lang="fa-IR" sz="1200" kern="1200">
                          <a:effectLst/>
                        </a:rPr>
                        <a:t>ژئونت</a:t>
                      </a:r>
                      <a:endParaRPr lang="en-US" sz="1200">
                        <a:effectLst/>
                        <a:latin typeface="Times New Roman" panose="02020603050405020304" pitchFamily="18" charset="0"/>
                        <a:ea typeface="Times New Roman" panose="02020603050405020304" pitchFamily="18" charset="0"/>
                        <a:cs typeface="B Nazanin" panose="00000400000000000000" pitchFamily="2" charset="-78"/>
                      </a:endParaRPr>
                    </a:p>
                  </a:txBody>
                  <a:tcPr/>
                </a:tc>
                <a:tc>
                  <a:txBody>
                    <a:bodyPr/>
                    <a:lstStyle/>
                    <a:p>
                      <a:pPr algn="l"/>
                      <a:endParaRPr lang="en-US" sz="1000">
                        <a:effectLst/>
                        <a:latin typeface="Calibri" panose="020F0502020204030204" pitchFamily="34" charset="0"/>
                      </a:endParaRPr>
                    </a:p>
                  </a:txBody>
                  <a:tcPr/>
                </a:tc>
                <a:tc>
                  <a:txBody>
                    <a:bodyPr/>
                    <a:lstStyle/>
                    <a:p>
                      <a:pPr algn="l"/>
                      <a:endParaRPr lang="en-US" sz="1000">
                        <a:effectLst/>
                        <a:latin typeface="Calibri" panose="020F0502020204030204" pitchFamily="34" charset="0"/>
                      </a:endParaRPr>
                    </a:p>
                  </a:txBody>
                  <a:tcPr/>
                </a:tc>
                <a:tc>
                  <a:txBody>
                    <a:bodyPr/>
                    <a:lstStyle/>
                    <a:p>
                      <a:pPr algn="l"/>
                      <a:endParaRPr lang="en-US" sz="1000">
                        <a:effectLst/>
                        <a:latin typeface="Calibri" panose="020F0502020204030204" pitchFamily="34" charset="0"/>
                      </a:endParaRPr>
                    </a:p>
                  </a:txBody>
                  <a:tcPr/>
                </a:tc>
                <a:tc>
                  <a:txBody>
                    <a:bodyPr/>
                    <a:lstStyle/>
                    <a:p>
                      <a:pPr algn="ctr" rtl="0">
                        <a:lnSpc>
                          <a:spcPct val="115000"/>
                        </a:lnSpc>
                        <a:spcBef>
                          <a:spcPts val="1200"/>
                        </a:spcBef>
                        <a:spcAft>
                          <a:spcPts val="0"/>
                        </a:spcAft>
                      </a:pPr>
                      <a:r>
                        <a:rPr lang="en-US" sz="1200" kern="1200">
                          <a:effectLst/>
                        </a:rPr>
                        <a:t>X</a:t>
                      </a:r>
                      <a:endParaRPr lang="en-US" sz="1200">
                        <a:effectLst/>
                        <a:latin typeface="Times New Roman" panose="02020603050405020304" pitchFamily="18" charset="0"/>
                        <a:ea typeface="Times New Roman" panose="02020603050405020304" pitchFamily="18" charset="0"/>
                        <a:cs typeface="B Nazanin" panose="00000400000000000000" pitchFamily="2" charset="-78"/>
                      </a:endParaRPr>
                    </a:p>
                  </a:txBody>
                  <a:tcPr/>
                </a:tc>
                <a:tc>
                  <a:txBody>
                    <a:bodyPr/>
                    <a:lstStyle/>
                    <a:p>
                      <a:pPr algn="l"/>
                      <a:endParaRPr lang="en-US" sz="1000">
                        <a:effectLst/>
                        <a:latin typeface="Calibri" panose="020F0502020204030204" pitchFamily="34" charset="0"/>
                      </a:endParaRPr>
                    </a:p>
                  </a:txBody>
                  <a:tcPr/>
                </a:tc>
                <a:extLst>
                  <a:ext uri="{0D108BD9-81ED-4DB2-BD59-A6C34878D82A}">
                    <a16:rowId xmlns:a16="http://schemas.microsoft.com/office/drawing/2014/main" val="10003"/>
                  </a:ext>
                </a:extLst>
              </a:tr>
              <a:tr h="648642">
                <a:tc>
                  <a:txBody>
                    <a:bodyPr/>
                    <a:lstStyle/>
                    <a:p>
                      <a:pPr algn="ctr" rtl="0">
                        <a:lnSpc>
                          <a:spcPct val="115000"/>
                        </a:lnSpc>
                        <a:spcBef>
                          <a:spcPts val="1200"/>
                        </a:spcBef>
                        <a:spcAft>
                          <a:spcPts val="0"/>
                        </a:spcAft>
                      </a:pPr>
                      <a:r>
                        <a:rPr lang="en-US" sz="1100" kern="1200">
                          <a:effectLst/>
                        </a:rPr>
                        <a:t>(GM)</a:t>
                      </a:r>
                      <a:r>
                        <a:rPr lang="fa-IR" sz="1200" kern="1200">
                          <a:effectLst/>
                        </a:rPr>
                        <a:t>ژئوممبرین</a:t>
                      </a:r>
                      <a:endParaRPr lang="en-US" sz="1200">
                        <a:effectLst/>
                        <a:latin typeface="Times New Roman" panose="02020603050405020304" pitchFamily="18" charset="0"/>
                        <a:ea typeface="Times New Roman" panose="02020603050405020304" pitchFamily="18" charset="0"/>
                        <a:cs typeface="B Nazanin" panose="00000400000000000000" pitchFamily="2" charset="-7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effectLst/>
                        </a:rPr>
                        <a:t>                X</a:t>
                      </a:r>
                      <a:endParaRPr lang="en-US" sz="1000" dirty="0">
                        <a:effectLst/>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effectLst/>
                        <a:latin typeface="Calibri" panose="020F0502020204030204" pitchFamily="34" charset="0"/>
                      </a:endParaRPr>
                    </a:p>
                  </a:txBody>
                  <a:tcPr/>
                </a:tc>
                <a:tc>
                  <a:txBody>
                    <a:bodyPr/>
                    <a:lstStyle/>
                    <a:p>
                      <a:pPr algn="l"/>
                      <a:endParaRPr lang="en-US" sz="1000" dirty="0">
                        <a:effectLst/>
                        <a:latin typeface="Calibri" panose="020F0502020204030204" pitchFamily="34" charset="0"/>
                      </a:endParaRPr>
                    </a:p>
                  </a:txBody>
                  <a:tcPr/>
                </a:tc>
                <a:tc>
                  <a:txBody>
                    <a:bodyPr/>
                    <a:lstStyle/>
                    <a:p>
                      <a:pPr algn="l"/>
                      <a:endParaRPr lang="en-US" sz="1000" dirty="0">
                        <a:effectLst/>
                        <a:latin typeface="Calibri" panose="020F0502020204030204" pitchFamily="34" charset="0"/>
                      </a:endParaRPr>
                    </a:p>
                  </a:txBody>
                  <a:tcPr/>
                </a:tc>
                <a:tc>
                  <a:txBody>
                    <a:bodyPr/>
                    <a:lstStyle/>
                    <a:p>
                      <a:pPr algn="l"/>
                      <a:endParaRPr lang="en-US" sz="1000">
                        <a:effectLst/>
                        <a:latin typeface="Calibri" panose="020F0502020204030204" pitchFamily="34" charset="0"/>
                      </a:endParaRPr>
                    </a:p>
                  </a:txBody>
                  <a:tcPr/>
                </a:tc>
                <a:tc>
                  <a:txBody>
                    <a:bodyPr/>
                    <a:lstStyle/>
                    <a:p>
                      <a:pPr algn="ctr" rtl="0">
                        <a:lnSpc>
                          <a:spcPct val="115000"/>
                        </a:lnSpc>
                        <a:spcBef>
                          <a:spcPts val="1200"/>
                        </a:spcBef>
                        <a:spcAft>
                          <a:spcPts val="0"/>
                        </a:spcAft>
                      </a:pPr>
                      <a:r>
                        <a:rPr lang="en-US" sz="1200" kern="1200" dirty="0">
                          <a:effectLst/>
                        </a:rPr>
                        <a:t>X</a:t>
                      </a:r>
                      <a:endParaRPr lang="en-US" sz="12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a:tc>
                <a:extLst>
                  <a:ext uri="{0D108BD9-81ED-4DB2-BD59-A6C34878D82A}">
                    <a16:rowId xmlns:a16="http://schemas.microsoft.com/office/drawing/2014/main" val="10004"/>
                  </a:ext>
                </a:extLst>
              </a:tr>
              <a:tr h="592094">
                <a:tc>
                  <a:txBody>
                    <a:bodyPr/>
                    <a:lstStyle/>
                    <a:p>
                      <a:pPr algn="ctr" rtl="0">
                        <a:lnSpc>
                          <a:spcPct val="115000"/>
                        </a:lnSpc>
                        <a:spcBef>
                          <a:spcPts val="1200"/>
                        </a:spcBef>
                        <a:spcAft>
                          <a:spcPts val="0"/>
                        </a:spcAft>
                      </a:pPr>
                      <a:r>
                        <a:rPr lang="en-US" sz="1100" kern="1200">
                          <a:effectLst/>
                        </a:rPr>
                        <a:t>GCL</a:t>
                      </a:r>
                      <a:endParaRPr lang="en-US" sz="1200">
                        <a:effectLst/>
                        <a:latin typeface="Times New Roman" panose="02020603050405020304" pitchFamily="18" charset="0"/>
                        <a:ea typeface="Times New Roman" panose="02020603050405020304" pitchFamily="18" charset="0"/>
                        <a:cs typeface="B Nazanin" panose="00000400000000000000" pitchFamily="2" charset="-78"/>
                      </a:endParaRPr>
                    </a:p>
                  </a:txBody>
                  <a:tcPr/>
                </a:tc>
                <a:tc>
                  <a:txBody>
                    <a:bodyPr/>
                    <a:lstStyle/>
                    <a:p>
                      <a:pPr algn="l"/>
                      <a:endParaRPr lang="en-US" sz="1000">
                        <a:effectLst/>
                        <a:latin typeface="Calibri" panose="020F0502020204030204" pitchFamily="34" charset="0"/>
                      </a:endParaRPr>
                    </a:p>
                  </a:txBody>
                  <a:tcPr/>
                </a:tc>
                <a:tc>
                  <a:txBody>
                    <a:bodyPr/>
                    <a:lstStyle/>
                    <a:p>
                      <a:pPr algn="l"/>
                      <a:endParaRPr lang="en-US" sz="1000">
                        <a:effectLst/>
                        <a:latin typeface="Calibri" panose="020F0502020204030204" pitchFamily="34" charset="0"/>
                      </a:endParaRPr>
                    </a:p>
                  </a:txBody>
                  <a:tcPr/>
                </a:tc>
                <a:tc>
                  <a:txBody>
                    <a:bodyPr/>
                    <a:lstStyle/>
                    <a:p>
                      <a:pPr algn="l"/>
                      <a:endParaRPr lang="en-US" sz="1000">
                        <a:effectLst/>
                        <a:latin typeface="Calibri" panose="020F0502020204030204" pitchFamily="34" charset="0"/>
                      </a:endParaRPr>
                    </a:p>
                  </a:txBody>
                  <a:tcPr/>
                </a:tc>
                <a:tc>
                  <a:txBody>
                    <a:bodyPr/>
                    <a:lstStyle/>
                    <a:p>
                      <a:pPr algn="l"/>
                      <a:endParaRPr lang="en-US" sz="1000">
                        <a:effectLst/>
                        <a:latin typeface="Calibri" panose="020F0502020204030204" pitchFamily="34" charset="0"/>
                      </a:endParaRPr>
                    </a:p>
                  </a:txBody>
                  <a:tcPr/>
                </a:tc>
                <a:tc>
                  <a:txBody>
                    <a:bodyPr/>
                    <a:lstStyle/>
                    <a:p>
                      <a:pPr algn="ctr" rtl="0">
                        <a:lnSpc>
                          <a:spcPct val="115000"/>
                        </a:lnSpc>
                        <a:spcBef>
                          <a:spcPts val="1200"/>
                        </a:spcBef>
                        <a:spcAft>
                          <a:spcPts val="0"/>
                        </a:spcAft>
                      </a:pPr>
                      <a:r>
                        <a:rPr lang="en-US" sz="1200" kern="1200">
                          <a:effectLst/>
                        </a:rPr>
                        <a:t>X</a:t>
                      </a:r>
                      <a:endParaRPr lang="en-US" sz="1200">
                        <a:effectLst/>
                        <a:latin typeface="Times New Roman" panose="02020603050405020304" pitchFamily="18" charset="0"/>
                        <a:ea typeface="Times New Roman" panose="02020603050405020304" pitchFamily="18" charset="0"/>
                        <a:cs typeface="B Nazanin" panose="00000400000000000000" pitchFamily="2" charset="-78"/>
                      </a:endParaRPr>
                    </a:p>
                  </a:txBody>
                  <a:tcPr/>
                </a:tc>
                <a:extLst>
                  <a:ext uri="{0D108BD9-81ED-4DB2-BD59-A6C34878D82A}">
                    <a16:rowId xmlns:a16="http://schemas.microsoft.com/office/drawing/2014/main" val="10005"/>
                  </a:ext>
                </a:extLst>
              </a:tr>
              <a:tr h="503724">
                <a:tc>
                  <a:txBody>
                    <a:bodyPr/>
                    <a:lstStyle/>
                    <a:p>
                      <a:pPr algn="ctr" rtl="0">
                        <a:lnSpc>
                          <a:spcPct val="115000"/>
                        </a:lnSpc>
                        <a:spcBef>
                          <a:spcPts val="1200"/>
                        </a:spcBef>
                        <a:spcAft>
                          <a:spcPts val="0"/>
                        </a:spcAft>
                      </a:pPr>
                      <a:r>
                        <a:rPr lang="en-US" sz="1100" kern="1200">
                          <a:effectLst/>
                        </a:rPr>
                        <a:t>(GL) </a:t>
                      </a:r>
                      <a:r>
                        <a:rPr lang="fa-IR" sz="1200" kern="1200">
                          <a:effectLst/>
                        </a:rPr>
                        <a:t>ژئوسل</a:t>
                      </a:r>
                      <a:endParaRPr lang="en-US" sz="1200">
                        <a:effectLst/>
                        <a:latin typeface="Times New Roman" panose="02020603050405020304" pitchFamily="18" charset="0"/>
                        <a:ea typeface="Times New Roman" panose="02020603050405020304" pitchFamily="18" charset="0"/>
                        <a:cs typeface="B Nazanin" panose="00000400000000000000" pitchFamily="2" charset="-78"/>
                      </a:endParaRPr>
                    </a:p>
                  </a:txBody>
                  <a:tcPr/>
                </a:tc>
                <a:tc>
                  <a:txBody>
                    <a:bodyPr/>
                    <a:lstStyle/>
                    <a:p>
                      <a:pPr algn="ctr" rtl="0">
                        <a:lnSpc>
                          <a:spcPct val="115000"/>
                        </a:lnSpc>
                        <a:spcBef>
                          <a:spcPts val="1200"/>
                        </a:spcBef>
                        <a:spcAft>
                          <a:spcPts val="0"/>
                        </a:spcAft>
                      </a:pPr>
                      <a:r>
                        <a:rPr lang="en-US" sz="1200" kern="1200">
                          <a:effectLst/>
                        </a:rPr>
                        <a:t>X</a:t>
                      </a:r>
                      <a:endParaRPr lang="en-US" sz="1200">
                        <a:effectLst/>
                        <a:latin typeface="Times New Roman" panose="02020603050405020304" pitchFamily="18" charset="0"/>
                        <a:ea typeface="Times New Roman" panose="02020603050405020304" pitchFamily="18" charset="0"/>
                        <a:cs typeface="B Nazanin" panose="00000400000000000000" pitchFamily="2" charset="-78"/>
                      </a:endParaRPr>
                    </a:p>
                  </a:txBody>
                  <a:tcPr/>
                </a:tc>
                <a:tc>
                  <a:txBody>
                    <a:bodyPr/>
                    <a:lstStyle/>
                    <a:p>
                      <a:pPr algn="ctr" rtl="0">
                        <a:lnSpc>
                          <a:spcPct val="115000"/>
                        </a:lnSpc>
                        <a:spcBef>
                          <a:spcPts val="1200"/>
                        </a:spcBef>
                        <a:spcAft>
                          <a:spcPts val="0"/>
                        </a:spcAft>
                      </a:pPr>
                      <a:r>
                        <a:rPr lang="en-US" sz="1200" kern="1200" dirty="0">
                          <a:effectLst/>
                        </a:rPr>
                        <a:t>X</a:t>
                      </a:r>
                      <a:endParaRPr lang="en-US" sz="12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a:tc>
                <a:tc>
                  <a:txBody>
                    <a:bodyPr/>
                    <a:lstStyle/>
                    <a:p>
                      <a:pPr algn="l"/>
                      <a:endParaRPr lang="en-US" sz="1000">
                        <a:effectLst/>
                        <a:latin typeface="Calibri" panose="020F0502020204030204" pitchFamily="34" charset="0"/>
                      </a:endParaRPr>
                    </a:p>
                  </a:txBody>
                  <a:tcPr/>
                </a:tc>
                <a:tc>
                  <a:txBody>
                    <a:bodyPr/>
                    <a:lstStyle/>
                    <a:p>
                      <a:pPr algn="l"/>
                      <a:endParaRPr lang="en-US" sz="1000">
                        <a:effectLst/>
                        <a:latin typeface="Calibri" panose="020F0502020204030204" pitchFamily="34" charset="0"/>
                      </a:endParaRPr>
                    </a:p>
                  </a:txBody>
                  <a:tcPr/>
                </a:tc>
                <a:tc>
                  <a:txBody>
                    <a:bodyPr/>
                    <a:lstStyle/>
                    <a:p>
                      <a:pPr algn="l"/>
                      <a:endParaRPr lang="en-US" sz="1000">
                        <a:effectLst/>
                        <a:latin typeface="Calibri" panose="020F0502020204030204" pitchFamily="34" charset="0"/>
                      </a:endParaRPr>
                    </a:p>
                  </a:txBody>
                  <a:tcPr/>
                </a:tc>
                <a:extLst>
                  <a:ext uri="{0D108BD9-81ED-4DB2-BD59-A6C34878D82A}">
                    <a16:rowId xmlns:a16="http://schemas.microsoft.com/office/drawing/2014/main" val="10006"/>
                  </a:ext>
                </a:extLst>
              </a:tr>
              <a:tr h="588767">
                <a:tc>
                  <a:txBody>
                    <a:bodyPr/>
                    <a:lstStyle/>
                    <a:p>
                      <a:pPr algn="ctr" rtl="0">
                        <a:lnSpc>
                          <a:spcPct val="115000"/>
                        </a:lnSpc>
                        <a:spcBef>
                          <a:spcPts val="1200"/>
                        </a:spcBef>
                        <a:spcAft>
                          <a:spcPts val="0"/>
                        </a:spcAft>
                      </a:pPr>
                      <a:r>
                        <a:rPr lang="en-US" sz="1100" kern="1200">
                          <a:effectLst/>
                        </a:rPr>
                        <a:t>(GC)</a:t>
                      </a:r>
                      <a:r>
                        <a:rPr lang="fa-IR" sz="1200" kern="1200">
                          <a:effectLst/>
                        </a:rPr>
                        <a:t>ژئوکامپوزیت</a:t>
                      </a:r>
                      <a:endParaRPr lang="en-US" sz="1200">
                        <a:effectLst/>
                        <a:latin typeface="Times New Roman" panose="02020603050405020304" pitchFamily="18" charset="0"/>
                        <a:ea typeface="Times New Roman" panose="02020603050405020304" pitchFamily="18" charset="0"/>
                        <a:cs typeface="B Nazanin" panose="00000400000000000000" pitchFamily="2" charset="-78"/>
                      </a:endParaRPr>
                    </a:p>
                  </a:txBody>
                  <a:tcPr/>
                </a:tc>
                <a:tc>
                  <a:txBody>
                    <a:bodyPr/>
                    <a:lstStyle/>
                    <a:p>
                      <a:pPr algn="ctr" rtl="0">
                        <a:lnSpc>
                          <a:spcPct val="115000"/>
                        </a:lnSpc>
                        <a:spcBef>
                          <a:spcPts val="1200"/>
                        </a:spcBef>
                        <a:spcAft>
                          <a:spcPts val="0"/>
                        </a:spcAft>
                      </a:pPr>
                      <a:r>
                        <a:rPr lang="en-US" sz="1200" kern="1200">
                          <a:effectLst/>
                        </a:rPr>
                        <a:t>X</a:t>
                      </a:r>
                      <a:endParaRPr lang="en-US" sz="1200">
                        <a:effectLst/>
                        <a:latin typeface="Times New Roman" panose="02020603050405020304" pitchFamily="18" charset="0"/>
                        <a:ea typeface="Times New Roman" panose="02020603050405020304" pitchFamily="18" charset="0"/>
                        <a:cs typeface="B Nazanin" panose="00000400000000000000" pitchFamily="2" charset="-78"/>
                      </a:endParaRPr>
                    </a:p>
                  </a:txBody>
                  <a:tcPr/>
                </a:tc>
                <a:tc>
                  <a:txBody>
                    <a:bodyPr/>
                    <a:lstStyle/>
                    <a:p>
                      <a:pPr algn="ctr" rtl="0">
                        <a:lnSpc>
                          <a:spcPct val="115000"/>
                        </a:lnSpc>
                        <a:spcBef>
                          <a:spcPts val="1200"/>
                        </a:spcBef>
                        <a:spcAft>
                          <a:spcPts val="0"/>
                        </a:spcAft>
                      </a:pPr>
                      <a:r>
                        <a:rPr lang="en-US" sz="1200" kern="1200">
                          <a:effectLst/>
                        </a:rPr>
                        <a:t>X</a:t>
                      </a:r>
                      <a:endParaRPr lang="en-US" sz="1200">
                        <a:effectLst/>
                        <a:latin typeface="Times New Roman" panose="02020603050405020304" pitchFamily="18" charset="0"/>
                        <a:ea typeface="Times New Roman" panose="02020603050405020304" pitchFamily="18" charset="0"/>
                        <a:cs typeface="B Nazanin" panose="00000400000000000000" pitchFamily="2" charset="-78"/>
                      </a:endParaRPr>
                    </a:p>
                  </a:txBody>
                  <a:tcPr/>
                </a:tc>
                <a:tc>
                  <a:txBody>
                    <a:bodyPr/>
                    <a:lstStyle/>
                    <a:p>
                      <a:pPr algn="ctr" rtl="0">
                        <a:lnSpc>
                          <a:spcPct val="115000"/>
                        </a:lnSpc>
                        <a:spcBef>
                          <a:spcPts val="1200"/>
                        </a:spcBef>
                        <a:spcAft>
                          <a:spcPts val="0"/>
                        </a:spcAft>
                      </a:pPr>
                      <a:r>
                        <a:rPr lang="en-US" sz="1200" kern="1200">
                          <a:effectLst/>
                        </a:rPr>
                        <a:t>X</a:t>
                      </a:r>
                      <a:endParaRPr lang="en-US" sz="1200">
                        <a:effectLst/>
                        <a:latin typeface="Times New Roman" panose="02020603050405020304" pitchFamily="18" charset="0"/>
                        <a:ea typeface="Times New Roman" panose="02020603050405020304" pitchFamily="18" charset="0"/>
                        <a:cs typeface="B Nazanin" panose="00000400000000000000" pitchFamily="2" charset="-78"/>
                      </a:endParaRPr>
                    </a:p>
                  </a:txBody>
                  <a:tcPr/>
                </a:tc>
                <a:tc>
                  <a:txBody>
                    <a:bodyPr/>
                    <a:lstStyle/>
                    <a:p>
                      <a:pPr algn="ctr" rtl="0">
                        <a:lnSpc>
                          <a:spcPct val="115000"/>
                        </a:lnSpc>
                        <a:spcBef>
                          <a:spcPts val="1200"/>
                        </a:spcBef>
                        <a:spcAft>
                          <a:spcPts val="0"/>
                        </a:spcAft>
                      </a:pPr>
                      <a:r>
                        <a:rPr lang="en-US" sz="1200" kern="1200">
                          <a:effectLst/>
                        </a:rPr>
                        <a:t>X</a:t>
                      </a:r>
                      <a:endParaRPr lang="en-US" sz="1200">
                        <a:effectLst/>
                        <a:latin typeface="Times New Roman" panose="02020603050405020304" pitchFamily="18" charset="0"/>
                        <a:ea typeface="Times New Roman" panose="02020603050405020304" pitchFamily="18" charset="0"/>
                        <a:cs typeface="B Nazanin" panose="00000400000000000000" pitchFamily="2" charset="-78"/>
                      </a:endParaRPr>
                    </a:p>
                  </a:txBody>
                  <a:tcPr/>
                </a:tc>
                <a:tc>
                  <a:txBody>
                    <a:bodyPr/>
                    <a:lstStyle/>
                    <a:p>
                      <a:pPr algn="ctr" rtl="0">
                        <a:lnSpc>
                          <a:spcPct val="115000"/>
                        </a:lnSpc>
                        <a:spcBef>
                          <a:spcPts val="1200"/>
                        </a:spcBef>
                        <a:spcAft>
                          <a:spcPts val="0"/>
                        </a:spcAft>
                      </a:pPr>
                      <a:r>
                        <a:rPr lang="en-US" sz="1200" kern="1200" dirty="0">
                          <a:effectLst/>
                        </a:rPr>
                        <a:t>X</a:t>
                      </a:r>
                      <a:endParaRPr lang="en-US" sz="12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a:tc>
                <a:extLst>
                  <a:ext uri="{0D108BD9-81ED-4DB2-BD59-A6C34878D82A}">
                    <a16:rowId xmlns:a16="http://schemas.microsoft.com/office/drawing/2014/main" val="10007"/>
                  </a:ext>
                </a:extLst>
              </a:tr>
            </a:tbl>
          </a:graphicData>
        </a:graphic>
      </p:graphicFrame>
      <p:sp>
        <p:nvSpPr>
          <p:cNvPr id="5" name="Rectangle 1"/>
          <p:cNvSpPr>
            <a:spLocks noChangeArrowheads="1"/>
          </p:cNvSpPr>
          <p:nvPr/>
        </p:nvSpPr>
        <p:spPr bwMode="auto">
          <a:xfrm flipH="1" flipV="1">
            <a:off x="11358389" y="-416178"/>
            <a:ext cx="45719" cy="3008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228528" rIns="365010" bIns="38088" numCol="1" anchor="ctr" anchorCtr="0" compatLnSpc="1">
            <a:prstTxWarp prst="textNoShape">
              <a:avLst/>
            </a:prstTxWarp>
            <a:spAutoFit/>
          </a:bodyPr>
          <a:lstStyle/>
          <a:p>
            <a:pPr marL="457200" marR="0" lvl="1" indent="0" algn="l" defTabSz="914400" rtl="1" eaLnBrk="0" fontAlgn="base" latinLnBrk="0" hangingPunct="0">
              <a:lnSpc>
                <a:spcPct val="100000"/>
              </a:lnSpc>
              <a:spcBef>
                <a:spcPct val="0"/>
              </a:spcBef>
              <a:spcAft>
                <a:spcPct val="0"/>
              </a:spcAft>
              <a:buClrTx/>
              <a:buSzTx/>
              <a:buFontTx/>
              <a:buAutoNum type="arabicPeriod"/>
              <a:tabLst/>
            </a:pPr>
            <a:endParaRPr kumimoji="0" lang="fa-IR" altLang="zh-CN" sz="1600" b="1" i="0" u="none" strike="noStrike" cap="none" normalizeH="0" baseline="0" dirty="0" bmk="_Toc454231315">
              <a:ln>
                <a:noFill/>
              </a:ln>
              <a:solidFill>
                <a:schemeClr val="tx1"/>
              </a:solidFill>
              <a:effectLst/>
              <a:latin typeface="Times New Roman" panose="02020603050405020304" pitchFamily="18" charset="0"/>
              <a:ea typeface="SimSun" panose="02010600030101010101" pitchFamily="2" charset="-122"/>
              <a:cs typeface="B Nazanin" panose="00000400000000000000" pitchFamily="2" charset="-78"/>
            </a:endParaRPr>
          </a:p>
          <a:p>
            <a:pPr marL="457200" marR="0" lvl="1" indent="0" algn="l" defTabSz="914400" rtl="1" eaLnBrk="0" fontAlgn="base" latinLnBrk="0" hangingPunct="0">
              <a:lnSpc>
                <a:spcPct val="100000"/>
              </a:lnSpc>
              <a:spcBef>
                <a:spcPct val="0"/>
              </a:spcBef>
              <a:spcAft>
                <a:spcPct val="0"/>
              </a:spcAft>
              <a:buClrTx/>
              <a:buSzTx/>
              <a:buFontTx/>
              <a:buAutoNum type="arabicPeriod"/>
              <a:tabLst/>
            </a:pPr>
            <a:endParaRPr lang="fa-IR" altLang="zh-CN" sz="1600" b="1" dirty="0" bmk="_Toc454231315">
              <a:latin typeface="Times New Roman" panose="02020603050405020304" pitchFamily="18" charset="0"/>
              <a:ea typeface="SimSun" panose="02010600030101010101" pitchFamily="2" charset="-122"/>
              <a:cs typeface="B Nazanin" panose="00000400000000000000" pitchFamily="2" charset="-78"/>
            </a:endParaRPr>
          </a:p>
          <a:p>
            <a:pPr marL="457200" marR="0" lvl="1" indent="0" algn="l" defTabSz="914400" rtl="1" eaLnBrk="0" fontAlgn="base" latinLnBrk="0" hangingPunct="0">
              <a:lnSpc>
                <a:spcPct val="100000"/>
              </a:lnSpc>
              <a:spcBef>
                <a:spcPct val="0"/>
              </a:spcBef>
              <a:spcAft>
                <a:spcPct val="0"/>
              </a:spcAft>
              <a:buClrTx/>
              <a:buSzTx/>
              <a:buFontTx/>
              <a:buAutoNum type="arabicPeriod"/>
              <a:tabLst/>
            </a:pPr>
            <a:endParaRPr kumimoji="0" lang="fa-IR" altLang="zh-CN" sz="1600" b="1" i="0" u="none" strike="noStrike" cap="none" normalizeH="0" baseline="0" dirty="0" bmk="_Toc454231315">
              <a:ln>
                <a:noFill/>
              </a:ln>
              <a:solidFill>
                <a:schemeClr val="tx1"/>
              </a:solidFill>
              <a:effectLst/>
              <a:latin typeface="Times New Roman" panose="02020603050405020304" pitchFamily="18" charset="0"/>
              <a:ea typeface="SimSun" panose="02010600030101010101" pitchFamily="2" charset="-122"/>
              <a:cs typeface="B Nazanin" panose="00000400000000000000" pitchFamily="2" charset="-78"/>
            </a:endParaRPr>
          </a:p>
          <a:p>
            <a:pPr marL="457200" marR="0" lvl="1" indent="0" algn="l" defTabSz="914400" rtl="1" eaLnBrk="0" fontAlgn="base" latinLnBrk="0" hangingPunct="0">
              <a:lnSpc>
                <a:spcPct val="100000"/>
              </a:lnSpc>
              <a:spcBef>
                <a:spcPct val="0"/>
              </a:spcBef>
              <a:spcAft>
                <a:spcPct val="0"/>
              </a:spcAft>
              <a:buClrTx/>
              <a:buSzTx/>
              <a:buFontTx/>
              <a:buAutoNum type="arabicPeriod"/>
              <a:tabLst/>
            </a:pPr>
            <a:endParaRPr lang="fa-IR" altLang="zh-CN" sz="1600" b="1" dirty="0" bmk="_Toc454231315">
              <a:latin typeface="Times New Roman" panose="02020603050405020304" pitchFamily="18" charset="0"/>
              <a:ea typeface="SimSun" panose="02010600030101010101" pitchFamily="2" charset="-122"/>
              <a:cs typeface="B Nazanin" panose="00000400000000000000" pitchFamily="2" charset="-78"/>
            </a:endParaRPr>
          </a:p>
          <a:p>
            <a:pPr marL="457200" marR="0" lvl="1" indent="0" algn="l" defTabSz="914400" rtl="1" eaLnBrk="0" fontAlgn="base" latinLnBrk="0" hangingPunct="0">
              <a:lnSpc>
                <a:spcPct val="100000"/>
              </a:lnSpc>
              <a:spcBef>
                <a:spcPct val="0"/>
              </a:spcBef>
              <a:spcAft>
                <a:spcPct val="0"/>
              </a:spcAft>
              <a:buClrTx/>
              <a:buSzTx/>
              <a:buFontTx/>
              <a:buAutoNum type="arabicPeriod"/>
              <a:tabLst/>
            </a:pPr>
            <a:endParaRPr kumimoji="0" lang="fa-IR" altLang="zh-CN" sz="1600" b="1" i="0" u="none" strike="noStrike" cap="none" normalizeH="0" baseline="0" dirty="0" bmk="_Toc454231315">
              <a:ln>
                <a:noFill/>
              </a:ln>
              <a:solidFill>
                <a:schemeClr val="tx1"/>
              </a:solidFill>
              <a:effectLst/>
              <a:latin typeface="Times New Roman" panose="02020603050405020304" pitchFamily="18" charset="0"/>
              <a:ea typeface="SimSun" panose="02010600030101010101" pitchFamily="2" charset="-122"/>
              <a:cs typeface="B Nazanin" panose="00000400000000000000" pitchFamily="2" charset="-78"/>
            </a:endParaRPr>
          </a:p>
          <a:p>
            <a:pPr marL="457200" marR="0" lvl="1" indent="0" algn="l" defTabSz="914400" rtl="1" eaLnBrk="0" fontAlgn="base" latinLnBrk="0" hangingPunct="0">
              <a:lnSpc>
                <a:spcPct val="100000"/>
              </a:lnSpc>
              <a:spcBef>
                <a:spcPct val="0"/>
              </a:spcBef>
              <a:spcAft>
                <a:spcPct val="0"/>
              </a:spcAft>
              <a:buClrTx/>
              <a:buSzTx/>
              <a:buFontTx/>
              <a:buAutoNum type="arabicPeriod"/>
              <a:tabLst/>
            </a:pPr>
            <a:endParaRPr lang="fa-IR" altLang="zh-CN" sz="1600" b="1" dirty="0" bmk="_Toc454231315">
              <a:latin typeface="Times New Roman" panose="02020603050405020304" pitchFamily="18" charset="0"/>
              <a:ea typeface="SimSun" panose="02010600030101010101" pitchFamily="2" charset="-122"/>
              <a:cs typeface="B Nazanin" panose="00000400000000000000" pitchFamily="2" charset="-78"/>
            </a:endParaRPr>
          </a:p>
          <a:p>
            <a:pPr marL="457200" marR="0" lvl="1" indent="0" algn="l" defTabSz="914400" rtl="1" eaLnBrk="0" fontAlgn="base" latinLnBrk="0" hangingPunct="0">
              <a:lnSpc>
                <a:spcPct val="100000"/>
              </a:lnSpc>
              <a:spcBef>
                <a:spcPct val="0"/>
              </a:spcBef>
              <a:spcAft>
                <a:spcPct val="0"/>
              </a:spcAft>
              <a:buClrTx/>
              <a:buSzTx/>
              <a:buFontTx/>
              <a:buAutoNum type="arabicPeriod"/>
              <a:tabLst/>
            </a:pPr>
            <a:endParaRPr kumimoji="0" lang="fa-IR" altLang="zh-CN" sz="1600" b="1" i="0" u="none" strike="noStrike" cap="none" normalizeH="0" baseline="0" dirty="0" bmk="_Toc454231315">
              <a:ln>
                <a:noFill/>
              </a:ln>
              <a:solidFill>
                <a:schemeClr val="tx1"/>
              </a:solidFill>
              <a:effectLst/>
              <a:latin typeface="Times New Roman" panose="02020603050405020304" pitchFamily="18" charset="0"/>
              <a:ea typeface="SimSun" panose="02010600030101010101" pitchFamily="2" charset="-122"/>
              <a:cs typeface="B Nazanin" panose="00000400000000000000" pitchFamily="2" charset="-78"/>
            </a:endParaRPr>
          </a:p>
          <a:p>
            <a:pPr marL="457200" marR="0" lvl="1" indent="0" algn="l" defTabSz="914400" rtl="1" eaLnBrk="0" fontAlgn="base" latinLnBrk="0" hangingPunct="0">
              <a:lnSpc>
                <a:spcPct val="100000"/>
              </a:lnSpc>
              <a:spcBef>
                <a:spcPct val="0"/>
              </a:spcBef>
              <a:spcAft>
                <a:spcPct val="0"/>
              </a:spcAft>
              <a:buClrTx/>
              <a:buSzTx/>
              <a:buFontTx/>
              <a:buAutoNum type="arabicPeriod"/>
              <a:tabLst/>
            </a:pPr>
            <a:endParaRPr lang="fa-IR" altLang="zh-CN" sz="1600" b="1" dirty="0" bmk="_Toc454231315">
              <a:latin typeface="Times New Roman" panose="02020603050405020304" pitchFamily="18" charset="0"/>
              <a:ea typeface="SimSun" panose="02010600030101010101" pitchFamily="2" charset="-122"/>
              <a:cs typeface="B Nazanin" panose="00000400000000000000" pitchFamily="2" charset="-78"/>
            </a:endParaRPr>
          </a:p>
          <a:p>
            <a:pPr marL="457200" marR="0" lvl="1" indent="0" algn="l" defTabSz="914400" rtl="1" eaLnBrk="0" fontAlgn="base" latinLnBrk="0" hangingPunct="0">
              <a:lnSpc>
                <a:spcPct val="100000"/>
              </a:lnSpc>
              <a:spcBef>
                <a:spcPct val="0"/>
              </a:spcBef>
              <a:spcAft>
                <a:spcPct val="0"/>
              </a:spcAft>
              <a:buClrTx/>
              <a:buSzTx/>
              <a:buFontTx/>
              <a:buAutoNum type="arabicPeriod"/>
              <a:tabLst/>
            </a:pPr>
            <a:endParaRPr kumimoji="0" lang="fa-IR" altLang="zh-CN" sz="1600" b="1" i="0" u="none" strike="noStrike" cap="none" normalizeH="0" baseline="0" dirty="0" bmk="_Toc454231315">
              <a:ln>
                <a:noFill/>
              </a:ln>
              <a:solidFill>
                <a:schemeClr val="tx1"/>
              </a:solidFill>
              <a:effectLst/>
              <a:latin typeface="Times New Roman" panose="02020603050405020304" pitchFamily="18" charset="0"/>
              <a:ea typeface="SimSun" panose="02010600030101010101" pitchFamily="2" charset="-122"/>
              <a:cs typeface="B Nazanin" panose="00000400000000000000" pitchFamily="2" charset="-78"/>
            </a:endParaRPr>
          </a:p>
          <a:p>
            <a:pPr marL="457200" marR="0" lvl="1" indent="0" algn="l" defTabSz="914400" rtl="1" eaLnBrk="0" fontAlgn="base" latinLnBrk="0" hangingPunct="0">
              <a:lnSpc>
                <a:spcPct val="100000"/>
              </a:lnSpc>
              <a:spcBef>
                <a:spcPct val="0"/>
              </a:spcBef>
              <a:spcAft>
                <a:spcPct val="0"/>
              </a:spcAft>
              <a:buClrTx/>
              <a:buSzTx/>
              <a:buFontTx/>
              <a:buAutoNum type="arabicPeriod"/>
              <a:tabLst/>
            </a:pPr>
            <a:endParaRPr lang="fa-IR" altLang="zh-CN" sz="1600" b="1" dirty="0" bmk="_Toc454231315">
              <a:latin typeface="Times New Roman" panose="02020603050405020304" pitchFamily="18" charset="0"/>
              <a:ea typeface="SimSun" panose="02010600030101010101" pitchFamily="2" charset="-122"/>
              <a:cs typeface="B Nazanin" panose="00000400000000000000" pitchFamily="2" charset="-78"/>
            </a:endParaRPr>
          </a:p>
          <a:p>
            <a:pPr marL="457200" marR="0" lvl="1" indent="0" algn="l" defTabSz="914400" rtl="0" eaLnBrk="0" fontAlgn="base" latinLnBrk="0" hangingPunct="0">
              <a:lnSpc>
                <a:spcPct val="100000"/>
              </a:lnSpc>
              <a:spcBef>
                <a:spcPct val="0"/>
              </a:spcBef>
              <a:spcAft>
                <a:spcPct val="0"/>
              </a:spcAft>
              <a:buClrTx/>
              <a:buSzTx/>
              <a:buFontTx/>
              <a:buAutoNum type="arabicPeriod"/>
              <a:tabLst/>
            </a:pPr>
            <a:endParaRPr kumimoji="0" lang="en-US" altLang="zh-CN"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0579746"/>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3AD7BB40-6962-49F4-BAEC-EEDC72945BC0}"/>
              </a:ext>
            </a:extLst>
          </p:cNvPr>
          <p:cNvSpPr/>
          <p:nvPr/>
        </p:nvSpPr>
        <p:spPr>
          <a:xfrm>
            <a:off x="3180776" y="91472"/>
            <a:ext cx="8544203" cy="6219950"/>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457200" lvl="0" algn="r" rtl="1">
              <a:spcBef>
                <a:spcPts val="1200"/>
              </a:spcBef>
              <a:tabLst>
                <a:tab pos="228600" algn="r"/>
              </a:tabLst>
            </a:pPr>
            <a:endParaRPr kumimoji="0" lang="en-US"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p:txBody>
      </p:sp>
      <p:sp>
        <p:nvSpPr>
          <p:cNvPr id="116" name="TextBox 115">
            <a:extLst>
              <a:ext uri="{FF2B5EF4-FFF2-40B4-BE49-F238E27FC236}">
                <a16:creationId xmlns:a16="http://schemas.microsoft.com/office/drawing/2014/main" id="{4B28BD3F-389B-4239-8460-825C14BEA791}"/>
              </a:ext>
            </a:extLst>
          </p:cNvPr>
          <p:cNvSpPr txBox="1"/>
          <p:nvPr/>
        </p:nvSpPr>
        <p:spPr>
          <a:xfrm>
            <a:off x="2871418" y="149985"/>
            <a:ext cx="8247297" cy="587853"/>
          </a:xfrm>
          <a:prstGeom prst="rect">
            <a:avLst/>
          </a:prstGeom>
          <a:noFill/>
        </p:spPr>
        <p:txBody>
          <a:bodyPr wrap="square">
            <a:spAutoFit/>
          </a:bodyPr>
          <a:lstStyle/>
          <a:p>
            <a:pPr marL="0" marR="0" lvl="0" indent="0" algn="r" defTabSz="914400" rtl="1" eaLnBrk="1" fontAlgn="auto" latinLnBrk="0" hangingPunct="1">
              <a:lnSpc>
                <a:spcPct val="115000"/>
              </a:lnSpc>
              <a:spcBef>
                <a:spcPts val="2400"/>
              </a:spcBef>
              <a:spcAft>
                <a:spcPts val="0"/>
              </a:spcAft>
              <a:buClrTx/>
              <a:buSzTx/>
              <a:buFontTx/>
              <a:buNone/>
              <a:tabLst/>
              <a:defRPr/>
            </a:pPr>
            <a:r>
              <a:rPr lang="fa-IR" sz="2800" b="1" dirty="0">
                <a:solidFill>
                  <a:srgbClr val="FFFF00"/>
                </a:solidFill>
                <a:effectLst/>
                <a:latin typeface="Times New Roman" panose="02020603050405020304" pitchFamily="18" charset="0"/>
                <a:ea typeface="Calibri" panose="020F0502020204030204" pitchFamily="34" charset="0"/>
                <a:cs typeface="B Titr" panose="00000700000000000000" pitchFamily="2" charset="-78"/>
              </a:rPr>
              <a:t>انواع </a:t>
            </a:r>
            <a:r>
              <a:rPr lang="ar-SA" sz="2800" b="1" dirty="0">
                <a:solidFill>
                  <a:srgbClr val="FFFF00"/>
                </a:solidFill>
                <a:effectLst/>
                <a:latin typeface="Times New Roman" panose="02020603050405020304" pitchFamily="18" charset="0"/>
                <a:ea typeface="Calibri" panose="020F0502020204030204" pitchFamily="34" charset="0"/>
                <a:cs typeface="B Titr" panose="00000700000000000000" pitchFamily="2" charset="-78"/>
              </a:rPr>
              <a:t>ژئوسنتتیک‌ها</a:t>
            </a:r>
            <a:endParaRPr kumimoji="0" lang="en-US" sz="2800" b="1" i="0" u="none" strike="noStrike" kern="0" cap="none" spc="0" normalizeH="0" baseline="0" noProof="0" dirty="0">
              <a:ln>
                <a:noFill/>
              </a:ln>
              <a:solidFill>
                <a:srgbClr val="FFFF00"/>
              </a:solidFill>
              <a:effectLst/>
              <a:uLnTx/>
              <a:uFillTx/>
              <a:latin typeface="B Nazanin" panose="00000400000000000000" pitchFamily="2" charset="-78"/>
              <a:ea typeface="Times New Roman" panose="02020603050405020304" pitchFamily="18" charset="0"/>
              <a:cs typeface="B Titr" panose="00000700000000000000" pitchFamily="2" charset="-78"/>
            </a:endParaRPr>
          </a:p>
        </p:txBody>
      </p:sp>
      <p:sp>
        <p:nvSpPr>
          <p:cNvPr id="31" name="TextBox 30">
            <a:extLst>
              <a:ext uri="{FF2B5EF4-FFF2-40B4-BE49-F238E27FC236}">
                <a16:creationId xmlns:a16="http://schemas.microsoft.com/office/drawing/2014/main" id="{6C1E563C-1CA8-4F8F-AF9E-D272655C9947}"/>
              </a:ext>
            </a:extLst>
          </p:cNvPr>
          <p:cNvSpPr txBox="1"/>
          <p:nvPr/>
        </p:nvSpPr>
        <p:spPr>
          <a:xfrm>
            <a:off x="3192768" y="737838"/>
            <a:ext cx="8264366" cy="6399444"/>
          </a:xfrm>
          <a:prstGeom prst="rect">
            <a:avLst/>
          </a:prstGeom>
          <a:noFill/>
        </p:spPr>
        <p:txBody>
          <a:bodyPr wrap="square">
            <a:spAutoFit/>
          </a:bodyPr>
          <a:lstStyle/>
          <a:p>
            <a:pPr algn="just" rtl="1">
              <a:lnSpc>
                <a:spcPct val="115000"/>
              </a:lnSpc>
              <a:spcBef>
                <a:spcPts val="600"/>
              </a:spcBef>
              <a:spcAft>
                <a:spcPts val="600"/>
              </a:spcAft>
              <a:defRPr/>
            </a:pPr>
            <a:r>
              <a:rPr kumimoji="0" lang="fa-IR" sz="2000" b="1" i="0" u="none" strike="noStrike" kern="1200" cap="none" spc="0" normalizeH="0" baseline="0" noProof="0" dirty="0">
                <a:ln>
                  <a:noFill/>
                </a:ln>
                <a:solidFill>
                  <a:srgbClr val="FFFF00"/>
                </a:solidFill>
                <a:effectLst/>
                <a:uLnTx/>
                <a:uFillTx/>
                <a:latin typeface="Calibri" panose="020F0502020204030204" pitchFamily="34" charset="0"/>
                <a:ea typeface="Calibri" panose="020F0502020204030204" pitchFamily="34" charset="0"/>
                <a:cs typeface="B Nazanin" panose="00000400000000000000" pitchFamily="2" charset="-78"/>
              </a:rPr>
              <a:t>1- </a:t>
            </a:r>
            <a:r>
              <a:rPr lang="fa-IR" sz="2000" b="1" i="0" u="none" strike="noStrike" baseline="0" dirty="0">
                <a:solidFill>
                  <a:srgbClr val="FFFF00"/>
                </a:solidFill>
                <a:latin typeface="BNazaninBold"/>
                <a:cs typeface="B Nazanin" panose="00000400000000000000" pitchFamily="2" charset="-78"/>
              </a:rPr>
              <a:t>ژئوتکستایل</a:t>
            </a:r>
            <a:r>
              <a:rPr lang="en-US" sz="2000" b="1" i="0" u="none" strike="noStrike" baseline="0" dirty="0">
                <a:solidFill>
                  <a:srgbClr val="FFFF00"/>
                </a:solidFill>
                <a:latin typeface="BNazaninBold"/>
                <a:cs typeface="B Nazanin" panose="00000400000000000000" pitchFamily="2" charset="-78"/>
              </a:rPr>
              <a:t>:</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محافظ، فیلتراسیون، تقویت، زهکشی، تثبیت و لایه جداسازی جایگزین برای زمین های متنوع مانند خاک، سنگ، ماسه و برای افزایش پایداری خاک، کنترل فرسایش یا کمک به زهکشی استفاده می شوند</a:t>
            </a:r>
            <a:endParaRPr kumimoji="0" lang="fa-IR" sz="20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B Nazanin" panose="00000400000000000000" pitchFamily="2" charset="-78"/>
            </a:endParaRPr>
          </a:p>
          <a:p>
            <a:pPr marR="0" lvl="0" algn="just" defTabSz="914400" rtl="1" eaLnBrk="1" fontAlgn="auto" latinLnBrk="0" hangingPunct="1">
              <a:lnSpc>
                <a:spcPct val="115000"/>
              </a:lnSpc>
              <a:spcBef>
                <a:spcPts val="600"/>
              </a:spcBef>
              <a:spcAft>
                <a:spcPts val="600"/>
              </a:spcAft>
              <a:buClrTx/>
              <a:buSzTx/>
              <a:tabLst/>
              <a:defRPr/>
            </a:pPr>
            <a:r>
              <a:rPr lang="fa-IR" sz="2000" b="1" dirty="0">
                <a:solidFill>
                  <a:srgbClr val="FFFF00"/>
                </a:solidFill>
                <a:latin typeface="Calibri" panose="020F0502020204030204" pitchFamily="34" charset="0"/>
                <a:ea typeface="Calibri" panose="020F0502020204030204" pitchFamily="34" charset="0"/>
                <a:cs typeface="B Nazanin" panose="00000400000000000000" pitchFamily="2" charset="-78"/>
              </a:rPr>
              <a:t>2- </a:t>
            </a:r>
            <a:r>
              <a:rPr lang="ar-SA"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ژئوگریدها</a:t>
            </a:r>
            <a:r>
              <a:rPr lang="en-US"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 </a:t>
            </a:r>
            <a:r>
              <a:rPr lang="ar-SA"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جهت مسلح سازی خاک و ساخت دیوارهای حائل و غیره کاربرد دارند. ژئوگریدها، مشبک توری است که به صورت ستون های افقی برای مستحکم نگاه داشتن دیوار ها استفاده میگردد. </a:t>
            </a:r>
            <a:endParaRPr lang="fa-IR" sz="20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p>
            <a:pPr marR="0" lvl="0" algn="just" defTabSz="914400" rtl="1" eaLnBrk="1" fontAlgn="auto" latinLnBrk="0" hangingPunct="1">
              <a:lnSpc>
                <a:spcPct val="115000"/>
              </a:lnSpc>
              <a:spcBef>
                <a:spcPts val="600"/>
              </a:spcBef>
              <a:spcAft>
                <a:spcPts val="600"/>
              </a:spcAft>
              <a:buClrTx/>
              <a:buSzTx/>
              <a:tabLst/>
              <a:defRPr/>
            </a:pPr>
            <a:r>
              <a:rPr kumimoji="0" lang="fa-IR" sz="2000" b="1" i="0" u="none" strike="noStrike" kern="1200" cap="none" spc="0" normalizeH="0" baseline="0" noProof="0" dirty="0">
                <a:ln>
                  <a:noFill/>
                </a:ln>
                <a:solidFill>
                  <a:srgbClr val="FFFF00"/>
                </a:solidFill>
                <a:uLnTx/>
                <a:uFillTx/>
                <a:latin typeface="Times New Roman" panose="02020603050405020304" pitchFamily="18" charset="0"/>
                <a:ea typeface="Calibri" panose="020F0502020204030204" pitchFamily="34" charset="0"/>
                <a:cs typeface="B Nazanin" panose="00000400000000000000" pitchFamily="2" charset="-78"/>
              </a:rPr>
              <a:t>3- </a:t>
            </a:r>
            <a:r>
              <a:rPr lang="ar-SA"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ژئوممبران‌ها</a:t>
            </a:r>
            <a:r>
              <a:rPr lang="en-US"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 :</a:t>
            </a:r>
            <a:r>
              <a:rPr lang="en-US" sz="2000" b="1"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که خاصیت عایق کاری انواع سطوح بدون نیاز به زیرسازی خاص را دارد. که باعث نفوذ ناپذیری نسبت به انواع سیالات (برای مثال آب، مواد شیمیایی و نفتی) می شود</a:t>
            </a:r>
            <a:endParaRPr lang="fa-IR" sz="2000" b="1"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p>
            <a:pPr marR="0" lvl="0" algn="just" defTabSz="914400" rtl="1" eaLnBrk="1" fontAlgn="auto" latinLnBrk="0" hangingPunct="1">
              <a:lnSpc>
                <a:spcPct val="115000"/>
              </a:lnSpc>
              <a:spcBef>
                <a:spcPts val="600"/>
              </a:spcBef>
              <a:spcAft>
                <a:spcPts val="600"/>
              </a:spcAft>
              <a:buClrTx/>
              <a:buSzTx/>
              <a:tabLst/>
              <a:defRPr/>
            </a:pPr>
            <a:r>
              <a:rPr kumimoji="0" lang="fa-IR" sz="2000" b="1" i="0" u="none" strike="noStrike" kern="1200" cap="none" spc="0" normalizeH="0" baseline="0" noProof="0" dirty="0">
                <a:ln>
                  <a:noFill/>
                </a:ln>
                <a:solidFill>
                  <a:srgbClr val="FFFF00"/>
                </a:solidFill>
                <a:uLnTx/>
                <a:uFillTx/>
                <a:latin typeface="Times New Roman" panose="02020603050405020304" pitchFamily="18" charset="0"/>
                <a:ea typeface="Calibri" panose="020F0502020204030204" pitchFamily="34" charset="0"/>
                <a:cs typeface="B Nazanin" panose="00000400000000000000" pitchFamily="2" charset="-78"/>
              </a:rPr>
              <a:t>4- </a:t>
            </a:r>
            <a:r>
              <a:rPr lang="ar-SA"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ژئونت‌ها</a:t>
            </a:r>
            <a:r>
              <a:rPr lang="en-US"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 :</a:t>
            </a:r>
            <a:r>
              <a:rPr lang="en-US" sz="2000" b="1"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جهت جلوگیری از فرسایش شیب‌ها و زهکشی مناسب</a:t>
            </a:r>
            <a:r>
              <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که از تزریق پیوسته نوارهای پلیمری با زاویه دقیق نسبت به یکدیگر تولید می‌شوند. جنس آنها معمولاً از پلی اتیلن می‌باشد</a:t>
            </a:r>
            <a:endParaRPr lang="fa-IR" sz="2000" b="1" dirty="0">
              <a:solidFill>
                <a:schemeClr val="bg1"/>
              </a:solidFill>
              <a:latin typeface="Times New Roman" panose="02020603050405020304" pitchFamily="18" charset="0"/>
              <a:ea typeface="Calibri" panose="020F0502020204030204" pitchFamily="34" charset="0"/>
              <a:cs typeface="B Nazanin" panose="00000400000000000000" pitchFamily="2" charset="-78"/>
            </a:endParaRPr>
          </a:p>
          <a:p>
            <a:pPr marR="0" lvl="0" algn="just" defTabSz="914400" rtl="1" eaLnBrk="1" fontAlgn="auto" latinLnBrk="0" hangingPunct="1">
              <a:lnSpc>
                <a:spcPct val="115000"/>
              </a:lnSpc>
              <a:spcBef>
                <a:spcPts val="600"/>
              </a:spcBef>
              <a:spcAft>
                <a:spcPts val="600"/>
              </a:spcAft>
              <a:buClrTx/>
              <a:buSzTx/>
              <a:tabLst/>
              <a:defRPr/>
            </a:pPr>
            <a:r>
              <a:rPr kumimoji="0" lang="fa-IR" sz="2000" b="1"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B Nazanin" panose="00000400000000000000" pitchFamily="2" charset="-78"/>
              </a:rPr>
              <a:t>5 - </a:t>
            </a:r>
            <a:r>
              <a:rPr lang="ar-SA"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ژئوکامپوزیت‌ها</a:t>
            </a:r>
            <a:r>
              <a:rPr lang="en-US"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 :</a:t>
            </a:r>
            <a:r>
              <a:rPr lang="en-US" sz="2000" b="1"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ترکیبی از ورقه های مختلف ژئوسنتیک مانند ژئوتکستایل- ژئونت، ژئوتکستایل</a:t>
            </a:r>
            <a:endParaRPr lang="fa-IR" sz="2000" b="1"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p>
            <a:pPr marR="0" lvl="0" algn="just" defTabSz="914400" rtl="1" eaLnBrk="1" fontAlgn="auto" latinLnBrk="0" hangingPunct="1">
              <a:lnSpc>
                <a:spcPct val="115000"/>
              </a:lnSpc>
              <a:spcBef>
                <a:spcPts val="600"/>
              </a:spcBef>
              <a:spcAft>
                <a:spcPts val="600"/>
              </a:spcAft>
              <a:buClrTx/>
              <a:buSzTx/>
              <a:tabLst/>
              <a:defRPr/>
            </a:pPr>
            <a:r>
              <a:rPr kumimoji="0" lang="fa-IR" sz="2000" b="1" i="0" u="none" strike="noStrike" kern="1200" cap="none" spc="0" normalizeH="0" baseline="0" noProof="0" dirty="0">
                <a:ln>
                  <a:noFill/>
                </a:ln>
                <a:solidFill>
                  <a:srgbClr val="FFFF00"/>
                </a:solidFill>
                <a:uLnTx/>
                <a:uFillTx/>
                <a:latin typeface="Times New Roman" panose="02020603050405020304" pitchFamily="18" charset="0"/>
                <a:ea typeface="Calibri" panose="020F0502020204030204" pitchFamily="34" charset="0"/>
                <a:cs typeface="B Nazanin" panose="00000400000000000000" pitchFamily="2" charset="-78"/>
              </a:rPr>
              <a:t>6- </a:t>
            </a:r>
            <a:r>
              <a:rPr lang="ar-SA"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ورقه های ژئوسنتیک با میان لایه های رسی </a:t>
            </a:r>
            <a:r>
              <a:rPr lang="fa-IR"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a:t>
            </a:r>
            <a:r>
              <a:rPr lang="en-US"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GCL</a:t>
            </a:r>
            <a:r>
              <a:rPr lang="fa-IR"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a:t>
            </a:r>
            <a:endParaRPr lang="fa-IR" sz="2000" b="1" dirty="0">
              <a:solidFill>
                <a:srgbClr val="FFFF00"/>
              </a:solidFill>
              <a:latin typeface="Times New Roman" panose="02020603050405020304" pitchFamily="18" charset="0"/>
              <a:ea typeface="Calibri" panose="020F0502020204030204" pitchFamily="34" charset="0"/>
              <a:cs typeface="B Nazanin" panose="00000400000000000000" pitchFamily="2" charset="-78"/>
            </a:endParaRPr>
          </a:p>
          <a:p>
            <a:pPr marR="0" lvl="0" algn="just" defTabSz="914400" rtl="1" eaLnBrk="1" fontAlgn="auto" latinLnBrk="0" hangingPunct="1">
              <a:lnSpc>
                <a:spcPct val="115000"/>
              </a:lnSpc>
              <a:spcBef>
                <a:spcPts val="600"/>
              </a:spcBef>
              <a:spcAft>
                <a:spcPts val="600"/>
              </a:spcAft>
              <a:buClrTx/>
              <a:buSzTx/>
              <a:tabLst/>
              <a:defRPr/>
            </a:pPr>
            <a:r>
              <a:rPr kumimoji="0" lang="fa-IR" sz="2000" b="1"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B Nazanin" panose="00000400000000000000" pitchFamily="2" charset="-78"/>
              </a:rPr>
              <a:t>7- </a:t>
            </a:r>
            <a:r>
              <a:rPr lang="ar-SA"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ژئوسل</a:t>
            </a:r>
            <a:r>
              <a:rPr lang="en-US"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a:t>
            </a:r>
            <a:r>
              <a:rPr lang="fa-IR"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 </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از جنس پلی پراپیلن بوده و برای جلوگیری از فرسایش خاک، شسته شدن خاک توسط آب و رویاندن گیاه بر روی تپه و خاک های شیب دار کاربرد دارد.</a:t>
            </a:r>
            <a:endParaRPr lang="fa-IR" sz="2000" b="1"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p>
            <a:pPr marR="0" lvl="0" algn="just" defTabSz="914400" rtl="1" eaLnBrk="1" fontAlgn="auto" latinLnBrk="0" hangingPunct="1">
              <a:lnSpc>
                <a:spcPct val="115000"/>
              </a:lnSpc>
              <a:spcBef>
                <a:spcPts val="600"/>
              </a:spcBef>
              <a:spcAft>
                <a:spcPts val="600"/>
              </a:spcAft>
              <a:buClrTx/>
              <a:buSzTx/>
              <a:tabLst/>
              <a:defRPr/>
            </a:pPr>
            <a:r>
              <a:rPr kumimoji="0" lang="fa-IR" sz="2000" b="1" i="0" u="none" strike="noStrike" kern="1200" cap="none" spc="0" normalizeH="0" baseline="0" noProof="0" dirty="0">
                <a:ln>
                  <a:noFill/>
                </a:ln>
                <a:solidFill>
                  <a:srgbClr val="FFFF00"/>
                </a:solidFill>
                <a:uLnTx/>
                <a:uFillTx/>
                <a:latin typeface="Times New Roman" panose="02020603050405020304" pitchFamily="18" charset="0"/>
                <a:ea typeface="Calibri" panose="020F0502020204030204" pitchFamily="34" charset="0"/>
                <a:cs typeface="B Nazanin" panose="00000400000000000000" pitchFamily="2" charset="-78"/>
              </a:rPr>
              <a:t>8- </a:t>
            </a:r>
            <a:r>
              <a:rPr lang="en-US" sz="2000" b="1" dirty="0">
                <a:solidFill>
                  <a:srgbClr val="FFFF00"/>
                </a:solidFill>
                <a:effectLst/>
                <a:latin typeface="B Nazanin" panose="00000400000000000000" pitchFamily="2" charset="-78"/>
                <a:ea typeface="Calibri" panose="020F0502020204030204" pitchFamily="34" charset="0"/>
                <a:cs typeface="B Nazanin" panose="00000400000000000000" pitchFamily="2" charset="-78"/>
              </a:rPr>
              <a:t> </a:t>
            </a:r>
            <a:r>
              <a:rPr lang="ar-SA"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ژئومت</a:t>
            </a:r>
            <a:r>
              <a:rPr lang="en-US"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a:t>
            </a:r>
            <a:r>
              <a:rPr lang="fa-IR"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 </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از جنس پلی پراپیلن بوده و برای جلوگیری از فرسایش خاک، شسته شدن خاک توسط آب و رویاندن گیاه بر روی تپه و خاک های شیب دار کاربرد دارد.</a:t>
            </a:r>
            <a:endParaRPr lang="fa-IR" sz="2000" b="1" dirty="0">
              <a:solidFill>
                <a:schemeClr val="bg1"/>
              </a:solidFill>
              <a:latin typeface="Times New Roman" panose="02020603050405020304" pitchFamily="18" charset="0"/>
              <a:ea typeface="Calibri" panose="020F0502020204030204" pitchFamily="34" charset="0"/>
              <a:cs typeface="B Nazanin" panose="00000400000000000000" pitchFamily="2" charset="-78"/>
            </a:endParaRPr>
          </a:p>
          <a:p>
            <a:pPr marR="0" lvl="0" algn="just" defTabSz="914400" rtl="1" eaLnBrk="1" fontAlgn="auto" latinLnBrk="0" hangingPunct="1">
              <a:lnSpc>
                <a:spcPct val="115000"/>
              </a:lnSpc>
              <a:spcBef>
                <a:spcPts val="600"/>
              </a:spcBef>
              <a:spcAft>
                <a:spcPts val="600"/>
              </a:spcAft>
              <a:buClrTx/>
              <a:buSzTx/>
              <a:tabLst/>
              <a:defRPr/>
            </a:pPr>
            <a:endParaRPr kumimoji="0" lang="en-US" sz="20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B Nazanin" panose="00000400000000000000" pitchFamily="2" charset="-78"/>
            </a:endParaRPr>
          </a:p>
        </p:txBody>
      </p:sp>
      <p:sp>
        <p:nvSpPr>
          <p:cNvPr id="37" name="Shape 2556">
            <a:extLst>
              <a:ext uri="{FF2B5EF4-FFF2-40B4-BE49-F238E27FC236}">
                <a16:creationId xmlns:a16="http://schemas.microsoft.com/office/drawing/2014/main" id="{8C408C9C-8DB0-4D9F-9893-EBBEC334DC9D}"/>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8" name="Shape 2556">
            <a:extLst>
              <a:ext uri="{FF2B5EF4-FFF2-40B4-BE49-F238E27FC236}">
                <a16:creationId xmlns:a16="http://schemas.microsoft.com/office/drawing/2014/main" id="{E892550B-3805-44CE-B9F2-E2B82D49A3B9}"/>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9" name="Rounded Rectangle 14">
            <a:extLst>
              <a:ext uri="{FF2B5EF4-FFF2-40B4-BE49-F238E27FC236}">
                <a16:creationId xmlns:a16="http://schemas.microsoft.com/office/drawing/2014/main" id="{5DC2A6A5-97E6-4B7D-8427-34FBDF6B2E38}"/>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40" name="Shape 2556">
            <a:extLst>
              <a:ext uri="{FF2B5EF4-FFF2-40B4-BE49-F238E27FC236}">
                <a16:creationId xmlns:a16="http://schemas.microsoft.com/office/drawing/2014/main" id="{57FBA467-A452-4EE0-8E8B-C5A1DD4A102D}"/>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1" name="Rounded Rectangle 14">
            <a:extLst>
              <a:ext uri="{FF2B5EF4-FFF2-40B4-BE49-F238E27FC236}">
                <a16:creationId xmlns:a16="http://schemas.microsoft.com/office/drawing/2014/main" id="{8D314D14-BB16-4A1A-9179-069B4FCA8F77}"/>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42" name="Shape 2556">
            <a:extLst>
              <a:ext uri="{FF2B5EF4-FFF2-40B4-BE49-F238E27FC236}">
                <a16:creationId xmlns:a16="http://schemas.microsoft.com/office/drawing/2014/main" id="{0EBF726D-CD62-4148-887B-E85090BE083D}"/>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3" name="Rounded Rectangle 14">
            <a:extLst>
              <a:ext uri="{FF2B5EF4-FFF2-40B4-BE49-F238E27FC236}">
                <a16:creationId xmlns:a16="http://schemas.microsoft.com/office/drawing/2014/main" id="{C2102CC8-7704-4E33-8828-739DAED71D77}"/>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4" name="Shape 2556">
            <a:extLst>
              <a:ext uri="{FF2B5EF4-FFF2-40B4-BE49-F238E27FC236}">
                <a16:creationId xmlns:a16="http://schemas.microsoft.com/office/drawing/2014/main" id="{B54BF648-CB8F-4C39-86AD-D1036D82BD69}"/>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5" name="Rounded Rectangle 14">
            <a:extLst>
              <a:ext uri="{FF2B5EF4-FFF2-40B4-BE49-F238E27FC236}">
                <a16:creationId xmlns:a16="http://schemas.microsoft.com/office/drawing/2014/main" id="{34177366-580C-47CC-B13F-3E7729BEF805}"/>
              </a:ext>
            </a:extLst>
          </p:cNvPr>
          <p:cNvSpPr/>
          <p:nvPr/>
        </p:nvSpPr>
        <p:spPr>
          <a:xfrm>
            <a:off x="61356" y="3243095"/>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6" name="Shape 2556">
            <a:extLst>
              <a:ext uri="{FF2B5EF4-FFF2-40B4-BE49-F238E27FC236}">
                <a16:creationId xmlns:a16="http://schemas.microsoft.com/office/drawing/2014/main" id="{42A04F45-9263-48FA-A291-F8F919EDCF47}"/>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7" name="Rounded Rectangle 14">
            <a:extLst>
              <a:ext uri="{FF2B5EF4-FFF2-40B4-BE49-F238E27FC236}">
                <a16:creationId xmlns:a16="http://schemas.microsoft.com/office/drawing/2014/main" id="{F01C507D-0ED6-4B3B-9CF4-DB84DD3608A1}"/>
              </a:ext>
            </a:extLst>
          </p:cNvPr>
          <p:cNvSpPr/>
          <p:nvPr/>
        </p:nvSpPr>
        <p:spPr>
          <a:xfrm>
            <a:off x="61356" y="4165046"/>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8" name="Shape 2556">
            <a:extLst>
              <a:ext uri="{FF2B5EF4-FFF2-40B4-BE49-F238E27FC236}">
                <a16:creationId xmlns:a16="http://schemas.microsoft.com/office/drawing/2014/main" id="{2A4E99A6-3629-435A-8D32-6BB536EB9D7A}"/>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2414484454"/>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A5C30D82-AF2C-4016-AFA4-FE5FFE5806DE}"/>
              </a:ext>
            </a:extLst>
          </p:cNvPr>
          <p:cNvSpPr/>
          <p:nvPr/>
        </p:nvSpPr>
        <p:spPr>
          <a:xfrm>
            <a:off x="2898926" y="24335"/>
            <a:ext cx="9266769" cy="6787624"/>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marL="742950" marR="0" lvl="1" indent="-285750" algn="just" defTabSz="914400" rtl="1" eaLnBrk="1" fontAlgn="auto" latinLnBrk="0" hangingPunct="1">
              <a:lnSpc>
                <a:spcPct val="150000"/>
              </a:lnSpc>
              <a:spcBef>
                <a:spcPts val="0"/>
              </a:spcBef>
              <a:spcAft>
                <a:spcPts val="0"/>
              </a:spcAft>
              <a:buClrTx/>
              <a:buSzPts val="1200"/>
              <a:buFont typeface="+mj-lt"/>
              <a:buAutoNum type="arabicPeriod"/>
              <a:tabLst/>
              <a:defRPr/>
            </a:pPr>
            <a:endParaRPr kumimoji="0" lang="en-US" sz="1300" b="1" i="0" u="none" strike="noStrike" kern="1200" cap="none" spc="0" normalizeH="0" baseline="0" noProof="0" dirty="0">
              <a:ln>
                <a:noFill/>
              </a:ln>
              <a:solidFill>
                <a:prstClr val="white"/>
              </a:solidFill>
              <a:effectLst/>
              <a:uLnTx/>
              <a:uFillTx/>
              <a:latin typeface="B Nazanin" panose="00000400000000000000" pitchFamily="2" charset="-78"/>
              <a:ea typeface="Times New Roman" panose="02020603050405020304" pitchFamily="18" charset="0"/>
              <a:cs typeface="Traditional Arabic" panose="02020603050405020304" pitchFamily="18" charset="-78"/>
            </a:endParaRPr>
          </a:p>
          <a:p>
            <a:pPr marR="0" lvl="1" algn="just" defTabSz="914400" rtl="1" eaLnBrk="1" fontAlgn="auto" latinLnBrk="0" hangingPunct="1">
              <a:lnSpc>
                <a:spcPct val="150000"/>
              </a:lnSpc>
              <a:spcBef>
                <a:spcPts val="0"/>
              </a:spcBef>
              <a:spcAft>
                <a:spcPts val="0"/>
              </a:spcAft>
              <a:buClrTx/>
              <a:buSzPts val="1200"/>
              <a:tabLst/>
              <a:defRPr/>
            </a:pPr>
            <a:endParaRPr kumimoji="0" lang="en-US" sz="1600" b="1" i="0" u="none" strike="noStrike" kern="1200" cap="none" spc="0" normalizeH="0" baseline="0" noProof="0" dirty="0">
              <a:ln>
                <a:noFill/>
              </a:ln>
              <a:solidFill>
                <a:prstClr val="white"/>
              </a:solidFill>
              <a:effectLst/>
              <a:uLnTx/>
              <a:uFillTx/>
              <a:latin typeface="B Nazanin" panose="00000400000000000000" pitchFamily="2" charset="-78"/>
              <a:ea typeface="Times New Roman" panose="02020603050405020304" pitchFamily="18" charset="0"/>
              <a:cs typeface="B Nazanin" panose="00000400000000000000" pitchFamily="2" charset="-78"/>
            </a:endParaRPr>
          </a:p>
          <a:p>
            <a:pPr marL="742950" marR="0" lvl="1" indent="-285750" algn="just" defTabSz="914400" rtl="1" eaLnBrk="1" fontAlgn="auto" latinLnBrk="0" hangingPunct="1">
              <a:lnSpc>
                <a:spcPct val="150000"/>
              </a:lnSpc>
              <a:spcBef>
                <a:spcPts val="0"/>
              </a:spcBef>
              <a:spcAft>
                <a:spcPts val="0"/>
              </a:spcAft>
              <a:buClrTx/>
              <a:buSzPts val="1200"/>
              <a:buFont typeface="Wingdings" panose="05000000000000000000" pitchFamily="2" charset="2"/>
              <a:buChar char="Ø"/>
              <a:tabLst/>
              <a:defRPr/>
            </a:pPr>
            <a:endParaRPr kumimoji="0" lang="en-US" sz="14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E38199B8-5941-4159-8642-7A91C8E16CC8}"/>
              </a:ext>
            </a:extLst>
          </p:cNvPr>
          <p:cNvSpPr txBox="1"/>
          <p:nvPr/>
        </p:nvSpPr>
        <p:spPr>
          <a:xfrm>
            <a:off x="3579330" y="93639"/>
            <a:ext cx="8264366" cy="446276"/>
          </a:xfrm>
          <a:prstGeom prst="rect">
            <a:avLst/>
          </a:prstGeom>
          <a:noFill/>
        </p:spPr>
        <p:txBody>
          <a:bodyPr wrap="square">
            <a:spAutoFit/>
          </a:bodyPr>
          <a:lstStyle/>
          <a:p>
            <a:pPr marL="0" marR="0" lvl="0" indent="0" algn="r" defTabSz="914400" rtl="1" eaLnBrk="1" fontAlgn="auto" latinLnBrk="0" hangingPunct="1">
              <a:lnSpc>
                <a:spcPct val="115000"/>
              </a:lnSpc>
              <a:spcBef>
                <a:spcPts val="2400"/>
              </a:spcBef>
              <a:spcAft>
                <a:spcPts val="0"/>
              </a:spcAft>
              <a:buClrTx/>
              <a:buSzTx/>
              <a:buFontTx/>
              <a:buNone/>
              <a:tabLst/>
              <a:defRPr/>
            </a:pPr>
            <a:r>
              <a:rPr lang="ar-SA" sz="2000" b="1" dirty="0">
                <a:solidFill>
                  <a:srgbClr val="FFFF00"/>
                </a:solidFill>
                <a:effectLst/>
                <a:latin typeface="Times New Roman" panose="02020603050405020304" pitchFamily="18" charset="0"/>
                <a:ea typeface="Calibri" panose="020F0502020204030204" pitchFamily="34" charset="0"/>
                <a:cs typeface="B Titr" panose="00000700000000000000" pitchFamily="2" charset="-78"/>
              </a:rPr>
              <a:t>عملکرد ژئوسنتتیک ها</a:t>
            </a:r>
            <a:endParaRPr kumimoji="0" lang="en-US" sz="2000" b="1" i="0" u="none" strike="noStrike" kern="0" cap="none" spc="0" normalizeH="0" baseline="0" noProof="0" dirty="0">
              <a:ln>
                <a:noFill/>
              </a:ln>
              <a:solidFill>
                <a:srgbClr val="FFFF00"/>
              </a:solidFill>
              <a:effectLst/>
              <a:uLnTx/>
              <a:uFillTx/>
              <a:latin typeface="B Nazanin" panose="00000400000000000000" pitchFamily="2" charset="-78"/>
              <a:ea typeface="Times New Roman" panose="02020603050405020304" pitchFamily="18" charset="0"/>
              <a:cs typeface="B Titr" panose="00000700000000000000" pitchFamily="2" charset="-78"/>
            </a:endParaRPr>
          </a:p>
        </p:txBody>
      </p:sp>
      <p:sp>
        <p:nvSpPr>
          <p:cNvPr id="2" name="Rectangle 2">
            <a:extLst>
              <a:ext uri="{FF2B5EF4-FFF2-40B4-BE49-F238E27FC236}">
                <a16:creationId xmlns:a16="http://schemas.microsoft.com/office/drawing/2014/main" id="{27BD5FB0-B267-1B51-8B77-46EC15B11922}"/>
              </a:ext>
            </a:extLst>
          </p:cNvPr>
          <p:cNvSpPr>
            <a:spLocks noChangeArrowheads="1"/>
          </p:cNvSpPr>
          <p:nvPr/>
        </p:nvSpPr>
        <p:spPr bwMode="auto">
          <a:xfrm>
            <a:off x="0" y="-27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747DBE32-E798-4D79-BB5A-EB2A05F11C9F}"/>
              </a:ext>
            </a:extLst>
          </p:cNvPr>
          <p:cNvSpPr txBox="1"/>
          <p:nvPr/>
        </p:nvSpPr>
        <p:spPr>
          <a:xfrm>
            <a:off x="3553025" y="481819"/>
            <a:ext cx="8264366" cy="4698979"/>
          </a:xfrm>
          <a:prstGeom prst="rect">
            <a:avLst/>
          </a:prstGeom>
          <a:noFill/>
        </p:spPr>
        <p:txBody>
          <a:bodyPr wrap="square">
            <a:spAutoFit/>
          </a:bodyPr>
          <a:lstStyle/>
          <a:p>
            <a:pPr algn="just" rtl="1">
              <a:lnSpc>
                <a:spcPct val="115000"/>
              </a:lnSpc>
              <a:spcBef>
                <a:spcPts val="600"/>
              </a:spcBef>
              <a:spcAft>
                <a:spcPts val="600"/>
              </a:spcAft>
              <a:defRPr/>
            </a:pPr>
            <a:r>
              <a:rPr kumimoji="0" lang="fa-IR" sz="2000" b="1" i="0" u="none" strike="noStrike" kern="1200" cap="none" spc="0" normalizeH="0" baseline="0" noProof="0" dirty="0">
                <a:ln>
                  <a:noFill/>
                </a:ln>
                <a:solidFill>
                  <a:srgbClr val="FFFF00"/>
                </a:solidFill>
                <a:effectLst/>
                <a:uLnTx/>
                <a:uFillTx/>
                <a:latin typeface="Calibri" panose="020F0502020204030204" pitchFamily="34" charset="0"/>
                <a:ea typeface="Calibri" panose="020F0502020204030204" pitchFamily="34" charset="0"/>
                <a:cs typeface="B Nazanin" panose="00000400000000000000" pitchFamily="2" charset="-78"/>
              </a:rPr>
              <a:t>1-</a:t>
            </a:r>
            <a:r>
              <a:rPr kumimoji="0" lang="fa-IR" sz="2400" b="1" i="0" u="none" strike="noStrike" kern="1200" cap="none" spc="0" normalizeH="0" baseline="0" noProof="0" dirty="0">
                <a:ln>
                  <a:noFill/>
                </a:ln>
                <a:solidFill>
                  <a:srgbClr val="FFFF00"/>
                </a:solidFill>
                <a:effectLst/>
                <a:uLnTx/>
                <a:uFillTx/>
                <a:latin typeface="Calibri" panose="020F0502020204030204" pitchFamily="34" charset="0"/>
                <a:ea typeface="Calibri" panose="020F0502020204030204" pitchFamily="34" charset="0"/>
                <a:cs typeface="B Nazanin" panose="00000400000000000000" pitchFamily="2" charset="-78"/>
              </a:rPr>
              <a:t> </a:t>
            </a:r>
            <a:r>
              <a:rPr lang="ar-SA"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فیلتراسیون</a:t>
            </a:r>
            <a:r>
              <a:rPr lang="en-US" sz="2000" b="1" i="0" u="none" strike="noStrike" baseline="0" dirty="0">
                <a:solidFill>
                  <a:srgbClr val="FFFF00"/>
                </a:solidFill>
                <a:latin typeface="BNazaninBold"/>
                <a:cs typeface="B Nazanin" panose="00000400000000000000" pitchFamily="2" charset="-78"/>
              </a:rPr>
              <a:t>:</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می تواند به طرز قابل توجه</a:t>
            </a:r>
            <a:r>
              <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کارایی یک سازه ی خاکی را با کنترل کردن فرسایش سازه و پایین آوردن میزان ذرات خاکی که از مجموعه شسته و جدا می شود بالا ببرد. و</a:t>
            </a:r>
            <a:r>
              <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برای ایجاد سیستم های فیلتر کننده ی موثر به کار روند</a:t>
            </a:r>
            <a:r>
              <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a:t>
            </a:r>
            <a:r>
              <a:rPr lang="ar-SA" sz="1800" dirty="0">
                <a:effectLst/>
                <a:latin typeface="Times New Roman" panose="02020603050405020304" pitchFamily="18" charset="0"/>
                <a:ea typeface="Calibri" panose="020F0502020204030204" pitchFamily="34" charset="0"/>
                <a:cs typeface="B Nazanin" panose="00000400000000000000" pitchFamily="2" charset="-78"/>
              </a:rPr>
              <a:t> </a:t>
            </a:r>
            <a:endPar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p>
            <a:pPr algn="just" rtl="1">
              <a:lnSpc>
                <a:spcPct val="115000"/>
              </a:lnSpc>
              <a:spcBef>
                <a:spcPts val="600"/>
              </a:spcBef>
              <a:spcAft>
                <a:spcPts val="600"/>
              </a:spcAft>
              <a:defRPr/>
            </a:pPr>
            <a:r>
              <a:rPr lang="fa-IR" sz="2400" b="1" dirty="0">
                <a:solidFill>
                  <a:srgbClr val="FFFF00"/>
                </a:solidFill>
                <a:latin typeface="Calibri" panose="020F0502020204030204" pitchFamily="34" charset="0"/>
                <a:ea typeface="Calibri" panose="020F0502020204030204" pitchFamily="34" charset="0"/>
                <a:cs typeface="B Nazanin" panose="00000400000000000000" pitchFamily="2" charset="-78"/>
              </a:rPr>
              <a:t>2-</a:t>
            </a:r>
            <a:r>
              <a:rPr lang="ar-SA"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زهکشی</a:t>
            </a:r>
            <a:r>
              <a:rPr lang="en-US" sz="24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در تمام سازه های خاکی،</a:t>
            </a:r>
            <a:r>
              <a:rPr lang="fa-IR" dirty="0">
                <a:solidFill>
                  <a:schemeClr val="bg1"/>
                </a:solidFill>
                <a:latin typeface="Times New Roman" panose="02020603050405020304" pitchFamily="18" charset="0"/>
                <a:ea typeface="Calibri" panose="020F0502020204030204" pitchFamily="34" charset="0"/>
                <a:cs typeface="B Nazanin" panose="00000400000000000000" pitchFamily="2" charset="-78"/>
              </a:rPr>
              <a:t>برای </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حذف آب</a:t>
            </a:r>
            <a:r>
              <a:rPr lang="fa-IR"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های سطحی</a:t>
            </a:r>
            <a:r>
              <a:rPr lang="fa-IR"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وکاهش </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فشار جانبی</a:t>
            </a:r>
            <a:r>
              <a:rPr lang="fa-IR"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a:t>
            </a:r>
            <a:r>
              <a:rPr lang="ar-SA"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بردیوارحائل </a:t>
            </a:r>
            <a:r>
              <a:rPr lang="ar-SA" sz="20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موردنیازاست</a:t>
            </a:r>
            <a:endParaRPr lang="fa-IR" sz="20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p>
            <a:pPr marR="0" lvl="0" algn="just" defTabSz="914400" rtl="1" eaLnBrk="1" fontAlgn="auto" latinLnBrk="0" hangingPunct="1">
              <a:lnSpc>
                <a:spcPct val="115000"/>
              </a:lnSpc>
              <a:spcBef>
                <a:spcPts val="600"/>
              </a:spcBef>
              <a:spcAft>
                <a:spcPts val="600"/>
              </a:spcAft>
              <a:buClrTx/>
              <a:buSzTx/>
              <a:tabLst/>
              <a:defRPr/>
            </a:pPr>
            <a:r>
              <a:rPr kumimoji="0" lang="fa-IR" sz="2000" b="1" i="0" u="none" strike="noStrike" kern="1200" cap="none" spc="0" normalizeH="0" baseline="0" noProof="0" dirty="0">
                <a:ln>
                  <a:noFill/>
                </a:ln>
                <a:solidFill>
                  <a:srgbClr val="FFFF00"/>
                </a:solidFill>
                <a:uLnTx/>
                <a:uFillTx/>
                <a:latin typeface="Times New Roman" panose="02020603050405020304" pitchFamily="18" charset="0"/>
                <a:ea typeface="Calibri" panose="020F0502020204030204" pitchFamily="34" charset="0"/>
                <a:cs typeface="B Nazanin" panose="00000400000000000000" pitchFamily="2" charset="-78"/>
              </a:rPr>
              <a:t>3- </a:t>
            </a:r>
            <a:r>
              <a:rPr lang="ar-SA" sz="2000" b="1" dirty="0">
                <a:solidFill>
                  <a:srgbClr val="FFFF00"/>
                </a:solidFill>
                <a:latin typeface="Times New Roman" panose="02020603050405020304" pitchFamily="18" charset="0"/>
                <a:cs typeface="B Nazanin" panose="00000400000000000000" pitchFamily="2" charset="-78"/>
              </a:rPr>
              <a:t>محافظت</a:t>
            </a:r>
            <a:r>
              <a:rPr lang="en-US" sz="2000" b="1" dirty="0">
                <a:solidFill>
                  <a:srgbClr val="FFFF00"/>
                </a:solidFill>
                <a:latin typeface="Times New Roman" panose="02020603050405020304" pitchFamily="18" charset="0"/>
                <a:cs typeface="B Nazanin" panose="00000400000000000000" pitchFamily="2" charset="-78"/>
              </a:rPr>
              <a:t>:</a:t>
            </a:r>
            <a:r>
              <a:rPr lang="ar-SA"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در برخی استفاده های خاکی لازم است که یک قسمت را از قسمت دیگر جدا کنیم و از آن حفاظت کنیم</a:t>
            </a:r>
            <a:r>
              <a:rPr lang="fa-IR"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به دلایل </a:t>
            </a:r>
            <a:r>
              <a:rPr lang="ar-SA" dirty="0">
                <a:solidFill>
                  <a:schemeClr val="bg1"/>
                </a:solidFill>
                <a:latin typeface="Times New Roman" panose="02020603050405020304" pitchFamily="18" charset="0"/>
                <a:cs typeface="B Nazanin" panose="00000400000000000000" pitchFamily="2" charset="-78"/>
              </a:rPr>
              <a:t>ممانعت از نشت مایعات، حفظ کردن یک سازه ی خاکی از فرسایش </a:t>
            </a:r>
            <a:endParaRPr lang="fa-IR" dirty="0">
              <a:solidFill>
                <a:schemeClr val="bg1"/>
              </a:solidFill>
              <a:latin typeface="Times New Roman" panose="02020603050405020304" pitchFamily="18" charset="0"/>
              <a:cs typeface="B Nazanin" panose="00000400000000000000" pitchFamily="2" charset="-78"/>
            </a:endParaRPr>
          </a:p>
          <a:p>
            <a:pPr marR="0" lvl="0" algn="just" defTabSz="914400" rtl="1" eaLnBrk="1" fontAlgn="auto" latinLnBrk="0" hangingPunct="1">
              <a:lnSpc>
                <a:spcPct val="115000"/>
              </a:lnSpc>
              <a:spcBef>
                <a:spcPts val="600"/>
              </a:spcBef>
              <a:spcAft>
                <a:spcPts val="600"/>
              </a:spcAft>
              <a:buClrTx/>
              <a:buSzTx/>
              <a:tabLst/>
              <a:defRPr/>
            </a:pPr>
            <a:r>
              <a:rPr kumimoji="0" lang="fa-IR" sz="2000" b="1" i="0" u="none" strike="noStrike" kern="1200" cap="none" spc="0" normalizeH="0" baseline="0" noProof="0" dirty="0">
                <a:ln>
                  <a:noFill/>
                </a:ln>
                <a:solidFill>
                  <a:srgbClr val="FFFF00"/>
                </a:solidFill>
                <a:uLnTx/>
                <a:uFillTx/>
                <a:latin typeface="Times New Roman" panose="02020603050405020304" pitchFamily="18" charset="0"/>
                <a:ea typeface="Calibri" panose="020F0502020204030204" pitchFamily="34" charset="0"/>
                <a:cs typeface="B Nazanin" panose="00000400000000000000" pitchFamily="2" charset="-78"/>
              </a:rPr>
              <a:t>4- </a:t>
            </a:r>
            <a:r>
              <a:rPr lang="ar-SA" sz="2000" b="1" dirty="0">
                <a:solidFill>
                  <a:srgbClr val="FFFF00"/>
                </a:solidFill>
                <a:latin typeface="Times New Roman" panose="02020603050405020304" pitchFamily="18" charset="0"/>
                <a:cs typeface="B Nazanin" panose="00000400000000000000" pitchFamily="2" charset="-78"/>
              </a:rPr>
              <a:t>جداسازی</a:t>
            </a:r>
            <a:r>
              <a:rPr lang="en-US" sz="2000" b="1" dirty="0">
                <a:solidFill>
                  <a:srgbClr val="FFFF00"/>
                </a:solidFill>
                <a:latin typeface="Times New Roman" panose="02020603050405020304" pitchFamily="18" charset="0"/>
                <a:cs typeface="B Nazanin" panose="00000400000000000000" pitchFamily="2" charset="-78"/>
              </a:rPr>
              <a:t>:</a:t>
            </a:r>
            <a:r>
              <a:rPr lang="en-US" sz="1800" dirty="0">
                <a:effectLst/>
                <a:latin typeface="Times New Roman" panose="02020603050405020304" pitchFamily="18" charset="0"/>
                <a:ea typeface="Calibri" panose="020F0502020204030204" pitchFamily="34" charset="0"/>
                <a:cs typeface="B Nazanin" panose="00000400000000000000" pitchFamily="2" charset="-78"/>
              </a:rPr>
              <a:t> </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دو لایه از خاک را که پراکندگی و اندازه ی ذراتشان با یکدیگر متفاوت است، از هم جدا می کند.</a:t>
            </a:r>
            <a:endParaRPr lang="fa-IR" sz="2000" b="1" dirty="0">
              <a:solidFill>
                <a:schemeClr val="bg1"/>
              </a:solidFill>
              <a:latin typeface="Times New Roman" panose="02020603050405020304" pitchFamily="18" charset="0"/>
              <a:ea typeface="Calibri" panose="020F0502020204030204" pitchFamily="34" charset="0"/>
              <a:cs typeface="B Nazanin" panose="00000400000000000000" pitchFamily="2" charset="-78"/>
            </a:endParaRPr>
          </a:p>
          <a:p>
            <a:pPr algn="just" rtl="1">
              <a:lnSpc>
                <a:spcPct val="115000"/>
              </a:lnSpc>
              <a:spcBef>
                <a:spcPts val="600"/>
              </a:spcBef>
              <a:spcAft>
                <a:spcPts val="600"/>
              </a:spcAft>
              <a:defRPr/>
            </a:pPr>
            <a:r>
              <a:rPr kumimoji="0" lang="fa-IR" sz="2000" b="1"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B Nazanin" panose="00000400000000000000" pitchFamily="2" charset="-78"/>
              </a:rPr>
              <a:t>5 - </a:t>
            </a:r>
            <a:r>
              <a:rPr lang="ar-SA" sz="2000" b="1" dirty="0">
                <a:solidFill>
                  <a:srgbClr val="FFFF00"/>
                </a:solidFill>
                <a:latin typeface="Times New Roman" panose="02020603050405020304" pitchFamily="18" charset="0"/>
                <a:cs typeface="B Nazanin" panose="00000400000000000000" pitchFamily="2" charset="-78"/>
              </a:rPr>
              <a:t>مقاوم</a:t>
            </a:r>
            <a:r>
              <a:rPr lang="ar-SA" sz="1800"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 </a:t>
            </a:r>
            <a:r>
              <a:rPr lang="ar-SA" sz="2000" b="1" dirty="0">
                <a:solidFill>
                  <a:srgbClr val="FFFF00"/>
                </a:solidFill>
                <a:latin typeface="Times New Roman" panose="02020603050405020304" pitchFamily="18" charset="0"/>
                <a:cs typeface="B Nazanin" panose="00000400000000000000" pitchFamily="2" charset="-78"/>
              </a:rPr>
              <a:t>سازی</a:t>
            </a:r>
            <a:r>
              <a:rPr lang="en-US" sz="2000" b="1" dirty="0">
                <a:solidFill>
                  <a:srgbClr val="FFFF00"/>
                </a:solidFill>
                <a:latin typeface="Times New Roman" panose="02020603050405020304" pitchFamily="18" charset="0"/>
                <a:cs typeface="B Nazanin" panose="00000400000000000000" pitchFamily="2" charset="-78"/>
              </a:rPr>
              <a:t>:</a:t>
            </a:r>
            <a:r>
              <a:rPr lang="en-US" sz="1800" dirty="0">
                <a:effectLst/>
                <a:latin typeface="Times New Roman" panose="02020603050405020304" pitchFamily="18" charset="0"/>
                <a:ea typeface="Calibri" panose="020F0502020204030204" pitchFamily="34" charset="0"/>
                <a:cs typeface="B Nazanin" panose="00000400000000000000" pitchFamily="2" charset="-78"/>
              </a:rPr>
              <a:t> </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ژئوتکستایل را می توان برای مقاوم سازی حجمی از خاک، بالا بردن زاویه ی برش و بالا بردن ثبات ساختار خاک استفاده </a:t>
            </a:r>
            <a:r>
              <a:rPr lang="ar-SA" dirty="0">
                <a:solidFill>
                  <a:schemeClr val="bg1"/>
                </a:solidFill>
                <a:latin typeface="Times New Roman" panose="02020603050405020304" pitchFamily="18" charset="0"/>
                <a:cs typeface="B Nazanin" panose="00000400000000000000" pitchFamily="2" charset="-78"/>
              </a:rPr>
              <a:t>کرد</a:t>
            </a:r>
            <a:r>
              <a:rPr lang="fa-IR" dirty="0">
                <a:solidFill>
                  <a:schemeClr val="bg1"/>
                </a:solidFill>
                <a:latin typeface="Times New Roman" panose="02020603050405020304" pitchFamily="18" charset="0"/>
                <a:cs typeface="B Nazanin" panose="00000400000000000000" pitchFamily="2" charset="-78"/>
              </a:rPr>
              <a:t>. </a:t>
            </a:r>
            <a:r>
              <a:rPr lang="ar-SA" dirty="0">
                <a:solidFill>
                  <a:schemeClr val="bg1"/>
                </a:solidFill>
                <a:latin typeface="Times New Roman" panose="02020603050405020304" pitchFamily="18" charset="0"/>
                <a:cs typeface="B Nazanin" panose="00000400000000000000" pitchFamily="2" charset="-78"/>
              </a:rPr>
              <a:t>خاک و سنگ به داشتن مقاومت در برابر نیروی فشاری و به داشتن ظرفیت کم برای نیروهای کششی معروف هستند، ژئوتکستایل به نیروهای کششی که خاک نمی تواند تحمل کند یاری می دهد.</a:t>
            </a:r>
            <a:endParaRPr lang="en-US" dirty="0">
              <a:solidFill>
                <a:schemeClr val="bg1"/>
              </a:solidFill>
              <a:latin typeface="Times New Roman" panose="02020603050405020304" pitchFamily="18" charset="0"/>
              <a:cs typeface="B Nazanin" panose="00000400000000000000" pitchFamily="2" charset="-78"/>
            </a:endParaRPr>
          </a:p>
          <a:p>
            <a:pPr marR="0" lvl="0" algn="just" defTabSz="914400" rtl="1" eaLnBrk="1" fontAlgn="auto" latinLnBrk="0" hangingPunct="1">
              <a:lnSpc>
                <a:spcPct val="115000"/>
              </a:lnSpc>
              <a:spcBef>
                <a:spcPts val="600"/>
              </a:spcBef>
              <a:spcAft>
                <a:spcPts val="600"/>
              </a:spcAft>
              <a:buClrTx/>
              <a:buSzTx/>
              <a:tabLst/>
              <a:defRPr/>
            </a:pPr>
            <a:endParaRPr kumimoji="0" lang="en-US" sz="20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B Nazanin" panose="00000400000000000000" pitchFamily="2" charset="-78"/>
            </a:endParaRPr>
          </a:p>
        </p:txBody>
      </p:sp>
      <p:sp>
        <p:nvSpPr>
          <p:cNvPr id="26" name="Shape 2556">
            <a:extLst>
              <a:ext uri="{FF2B5EF4-FFF2-40B4-BE49-F238E27FC236}">
                <a16:creationId xmlns:a16="http://schemas.microsoft.com/office/drawing/2014/main" id="{42660DCD-F0CF-411A-B4A4-4C98B2A70481}"/>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7" name="Shape 2556">
            <a:extLst>
              <a:ext uri="{FF2B5EF4-FFF2-40B4-BE49-F238E27FC236}">
                <a16:creationId xmlns:a16="http://schemas.microsoft.com/office/drawing/2014/main" id="{AB2F02C1-1176-42EA-A267-F94C92F52BCC}"/>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8" name="Rounded Rectangle 14">
            <a:extLst>
              <a:ext uri="{FF2B5EF4-FFF2-40B4-BE49-F238E27FC236}">
                <a16:creationId xmlns:a16="http://schemas.microsoft.com/office/drawing/2014/main" id="{8ED3E753-9235-4827-BA4A-FA663F51FCAD}"/>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29" name="Shape 2556">
            <a:extLst>
              <a:ext uri="{FF2B5EF4-FFF2-40B4-BE49-F238E27FC236}">
                <a16:creationId xmlns:a16="http://schemas.microsoft.com/office/drawing/2014/main" id="{9737EF75-6092-4DFE-A95F-D868AB9496A4}"/>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0" name="Rounded Rectangle 14">
            <a:extLst>
              <a:ext uri="{FF2B5EF4-FFF2-40B4-BE49-F238E27FC236}">
                <a16:creationId xmlns:a16="http://schemas.microsoft.com/office/drawing/2014/main" id="{3AD696E4-BD70-42AE-8919-CC2CC4D8F031}"/>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1" name="Shape 2556">
            <a:extLst>
              <a:ext uri="{FF2B5EF4-FFF2-40B4-BE49-F238E27FC236}">
                <a16:creationId xmlns:a16="http://schemas.microsoft.com/office/drawing/2014/main" id="{B2A9DD72-8BA3-4ED8-9CAF-181E1521310A}"/>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2" name="Rounded Rectangle 14">
            <a:extLst>
              <a:ext uri="{FF2B5EF4-FFF2-40B4-BE49-F238E27FC236}">
                <a16:creationId xmlns:a16="http://schemas.microsoft.com/office/drawing/2014/main" id="{8B2E0B87-E03E-4392-AECF-BF10175A10A7}"/>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33" name="Shape 2556">
            <a:extLst>
              <a:ext uri="{FF2B5EF4-FFF2-40B4-BE49-F238E27FC236}">
                <a16:creationId xmlns:a16="http://schemas.microsoft.com/office/drawing/2014/main" id="{B6E05CA5-4376-4A8B-BF38-B8940F6E406D}"/>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4" name="Rounded Rectangle 14">
            <a:extLst>
              <a:ext uri="{FF2B5EF4-FFF2-40B4-BE49-F238E27FC236}">
                <a16:creationId xmlns:a16="http://schemas.microsoft.com/office/drawing/2014/main" id="{74CAAE18-15E9-40C1-B88E-98147EA1F348}"/>
              </a:ext>
            </a:extLst>
          </p:cNvPr>
          <p:cNvSpPr/>
          <p:nvPr/>
        </p:nvSpPr>
        <p:spPr>
          <a:xfrm>
            <a:off x="61356" y="3243095"/>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35" name="Shape 2556">
            <a:extLst>
              <a:ext uri="{FF2B5EF4-FFF2-40B4-BE49-F238E27FC236}">
                <a16:creationId xmlns:a16="http://schemas.microsoft.com/office/drawing/2014/main" id="{3D02F1E9-3439-4575-A00F-F56604C243AE}"/>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6" name="Rounded Rectangle 14">
            <a:extLst>
              <a:ext uri="{FF2B5EF4-FFF2-40B4-BE49-F238E27FC236}">
                <a16:creationId xmlns:a16="http://schemas.microsoft.com/office/drawing/2014/main" id="{EA863BD4-0586-401A-809B-1558A285A46A}"/>
              </a:ext>
            </a:extLst>
          </p:cNvPr>
          <p:cNvSpPr/>
          <p:nvPr/>
        </p:nvSpPr>
        <p:spPr>
          <a:xfrm>
            <a:off x="61356" y="4165046"/>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37" name="Shape 2556">
            <a:extLst>
              <a:ext uri="{FF2B5EF4-FFF2-40B4-BE49-F238E27FC236}">
                <a16:creationId xmlns:a16="http://schemas.microsoft.com/office/drawing/2014/main" id="{EF73EB6B-BA8A-470D-B211-17D0474DFA26}"/>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118301948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A5C30D82-AF2C-4016-AFA4-FE5FFE5806DE}"/>
              </a:ext>
            </a:extLst>
          </p:cNvPr>
          <p:cNvSpPr/>
          <p:nvPr/>
        </p:nvSpPr>
        <p:spPr>
          <a:xfrm>
            <a:off x="2898926" y="24335"/>
            <a:ext cx="9266769" cy="6787624"/>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marL="742950" marR="0" lvl="1" indent="-285750" algn="just" defTabSz="914400" rtl="1" eaLnBrk="1" fontAlgn="auto" latinLnBrk="0" hangingPunct="1">
              <a:lnSpc>
                <a:spcPct val="150000"/>
              </a:lnSpc>
              <a:spcBef>
                <a:spcPts val="0"/>
              </a:spcBef>
              <a:spcAft>
                <a:spcPts val="0"/>
              </a:spcAft>
              <a:buClrTx/>
              <a:buSzPts val="1200"/>
              <a:buFont typeface="+mj-lt"/>
              <a:buAutoNum type="arabicPeriod"/>
              <a:tabLst/>
              <a:defRPr/>
            </a:pPr>
            <a:endParaRPr kumimoji="0" lang="en-US" sz="1300" b="1" i="0" u="none" strike="noStrike" kern="1200" cap="none" spc="0" normalizeH="0" baseline="0" noProof="0">
              <a:ln>
                <a:noFill/>
              </a:ln>
              <a:solidFill>
                <a:prstClr val="white"/>
              </a:solidFill>
              <a:effectLst/>
              <a:uLnTx/>
              <a:uFillTx/>
              <a:latin typeface="B Nazanin" panose="00000400000000000000" pitchFamily="2" charset="-78"/>
              <a:ea typeface="Times New Roman" panose="02020603050405020304" pitchFamily="18" charset="0"/>
              <a:cs typeface="Traditional Arabic" panose="02020603050405020304" pitchFamily="18" charset="-78"/>
            </a:endParaRPr>
          </a:p>
          <a:p>
            <a:pPr marR="0" lvl="1" algn="just" defTabSz="914400" rtl="1" eaLnBrk="1" fontAlgn="auto" latinLnBrk="0" hangingPunct="1">
              <a:lnSpc>
                <a:spcPct val="150000"/>
              </a:lnSpc>
              <a:spcBef>
                <a:spcPts val="0"/>
              </a:spcBef>
              <a:spcAft>
                <a:spcPts val="0"/>
              </a:spcAft>
              <a:buClrTx/>
              <a:buSzPts val="1200"/>
              <a:tabLst/>
              <a:defRPr/>
            </a:pPr>
            <a:endParaRPr kumimoji="0" lang="en-US" sz="1600" b="1" i="0" u="none" strike="noStrike" kern="1200" cap="none" spc="0" normalizeH="0" baseline="0" noProof="0">
              <a:ln>
                <a:noFill/>
              </a:ln>
              <a:solidFill>
                <a:prstClr val="white"/>
              </a:solidFill>
              <a:effectLst/>
              <a:uLnTx/>
              <a:uFillTx/>
              <a:latin typeface="B Nazanin" panose="00000400000000000000" pitchFamily="2" charset="-78"/>
              <a:ea typeface="Times New Roman" panose="02020603050405020304" pitchFamily="18" charset="0"/>
              <a:cs typeface="B Nazanin" panose="00000400000000000000" pitchFamily="2" charset="-78"/>
            </a:endParaRPr>
          </a:p>
          <a:p>
            <a:pPr marL="742950" marR="0" lvl="1" indent="-285750" algn="just" defTabSz="914400" rtl="1" eaLnBrk="1" fontAlgn="auto" latinLnBrk="0" hangingPunct="1">
              <a:lnSpc>
                <a:spcPct val="150000"/>
              </a:lnSpc>
              <a:spcBef>
                <a:spcPts val="0"/>
              </a:spcBef>
              <a:spcAft>
                <a:spcPts val="0"/>
              </a:spcAft>
              <a:buClrTx/>
              <a:buSzPts val="1200"/>
              <a:buFont typeface="Wingdings" panose="05000000000000000000" pitchFamily="2" charset="2"/>
              <a:buChar char="Ø"/>
              <a:tabLst/>
              <a:defRPr/>
            </a:pPr>
            <a:endParaRPr kumimoji="0" lang="en-US" sz="14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E38199B8-5941-4159-8642-7A91C8E16CC8}"/>
              </a:ext>
            </a:extLst>
          </p:cNvPr>
          <p:cNvSpPr txBox="1"/>
          <p:nvPr/>
        </p:nvSpPr>
        <p:spPr>
          <a:xfrm>
            <a:off x="3579330" y="93639"/>
            <a:ext cx="8264366" cy="446276"/>
          </a:xfrm>
          <a:prstGeom prst="rect">
            <a:avLst/>
          </a:prstGeom>
          <a:noFill/>
        </p:spPr>
        <p:txBody>
          <a:bodyPr wrap="square">
            <a:spAutoFit/>
          </a:bodyPr>
          <a:lstStyle/>
          <a:p>
            <a:pPr marL="0" marR="0" lvl="0" indent="0" algn="r" defTabSz="914400" rtl="1" eaLnBrk="1" fontAlgn="auto" latinLnBrk="0" hangingPunct="1">
              <a:lnSpc>
                <a:spcPct val="115000"/>
              </a:lnSpc>
              <a:spcBef>
                <a:spcPts val="2400"/>
              </a:spcBef>
              <a:spcAft>
                <a:spcPts val="0"/>
              </a:spcAft>
              <a:buClrTx/>
              <a:buSzTx/>
              <a:buFontTx/>
              <a:buNone/>
              <a:tabLst/>
              <a:defRPr/>
            </a:pPr>
            <a:r>
              <a:rPr lang="ar-SA" sz="2000" b="1" dirty="0">
                <a:solidFill>
                  <a:srgbClr val="FFFF00"/>
                </a:solidFill>
                <a:effectLst/>
                <a:latin typeface="Times New Roman" panose="02020603050405020304" pitchFamily="18" charset="0"/>
                <a:ea typeface="Calibri" panose="020F0502020204030204" pitchFamily="34" charset="0"/>
                <a:cs typeface="B Titr" panose="00000700000000000000" pitchFamily="2" charset="-78"/>
              </a:rPr>
              <a:t>عملکرد ژئوسنتتیک ها</a:t>
            </a:r>
            <a:r>
              <a:rPr lang="fa-IR" sz="2000" b="1" dirty="0">
                <a:solidFill>
                  <a:srgbClr val="FFFF00"/>
                </a:solidFill>
                <a:effectLst/>
                <a:latin typeface="Times New Roman" panose="02020603050405020304" pitchFamily="18" charset="0"/>
                <a:ea typeface="Calibri" panose="020F0502020204030204" pitchFamily="34" charset="0"/>
                <a:cs typeface="B Titr" panose="00000700000000000000" pitchFamily="2" charset="-78"/>
              </a:rPr>
              <a:t> - </a:t>
            </a:r>
            <a:r>
              <a:rPr lang="en-US" sz="2000" b="1" dirty="0">
                <a:solidFill>
                  <a:srgbClr val="FFFF00"/>
                </a:solidFill>
                <a:effectLst/>
                <a:latin typeface="Times New Roman" panose="02020603050405020304" pitchFamily="18" charset="0"/>
                <a:ea typeface="Calibri" panose="020F0502020204030204" pitchFamily="34" charset="0"/>
                <a:cs typeface="B Titr" panose="00000700000000000000" pitchFamily="2" charset="-78"/>
              </a:rPr>
              <a:t>GCL</a:t>
            </a:r>
            <a:endParaRPr kumimoji="0" lang="en-US" sz="2000" b="1" i="0" u="none" strike="noStrike" kern="0" cap="none" spc="0" normalizeH="0" baseline="0" noProof="0" dirty="0">
              <a:ln>
                <a:noFill/>
              </a:ln>
              <a:solidFill>
                <a:srgbClr val="FFFF00"/>
              </a:solidFill>
              <a:effectLst/>
              <a:uLnTx/>
              <a:uFillTx/>
              <a:latin typeface="B Nazanin" panose="00000400000000000000" pitchFamily="2" charset="-78"/>
              <a:ea typeface="Times New Roman" panose="02020603050405020304" pitchFamily="18" charset="0"/>
              <a:cs typeface="B Titr" panose="00000700000000000000" pitchFamily="2" charset="-78"/>
            </a:endParaRPr>
          </a:p>
        </p:txBody>
      </p:sp>
      <p:sp>
        <p:nvSpPr>
          <p:cNvPr id="2" name="Rectangle 2">
            <a:extLst>
              <a:ext uri="{FF2B5EF4-FFF2-40B4-BE49-F238E27FC236}">
                <a16:creationId xmlns:a16="http://schemas.microsoft.com/office/drawing/2014/main" id="{27BD5FB0-B267-1B51-8B77-46EC15B11922}"/>
              </a:ext>
            </a:extLst>
          </p:cNvPr>
          <p:cNvSpPr>
            <a:spLocks noChangeArrowheads="1"/>
          </p:cNvSpPr>
          <p:nvPr/>
        </p:nvSpPr>
        <p:spPr bwMode="auto">
          <a:xfrm>
            <a:off x="0" y="-27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747DBE32-E798-4D79-BB5A-EB2A05F11C9F}"/>
              </a:ext>
            </a:extLst>
          </p:cNvPr>
          <p:cNvSpPr txBox="1"/>
          <p:nvPr/>
        </p:nvSpPr>
        <p:spPr>
          <a:xfrm>
            <a:off x="3553025" y="481819"/>
            <a:ext cx="8264366" cy="446276"/>
          </a:xfrm>
          <a:prstGeom prst="rect">
            <a:avLst/>
          </a:prstGeom>
          <a:noFill/>
        </p:spPr>
        <p:txBody>
          <a:bodyPr wrap="square">
            <a:spAutoFit/>
          </a:bodyPr>
          <a:lstStyle/>
          <a:p>
            <a:pPr algn="just" rtl="1">
              <a:lnSpc>
                <a:spcPct val="115000"/>
              </a:lnSpc>
              <a:spcBef>
                <a:spcPts val="600"/>
              </a:spcBef>
              <a:spcAft>
                <a:spcPts val="600"/>
              </a:spcAft>
              <a:defRPr/>
            </a:pPr>
            <a:r>
              <a:rPr kumimoji="0" lang="fa-IR" sz="2000" b="1" i="0" u="none" strike="noStrike" kern="1200" cap="none" spc="0" normalizeH="0" baseline="0" noProof="0" dirty="0">
                <a:ln>
                  <a:noFill/>
                </a:ln>
                <a:solidFill>
                  <a:srgbClr val="FFFF00"/>
                </a:solidFill>
                <a:effectLst/>
                <a:uLnTx/>
                <a:uFillTx/>
                <a:latin typeface="Calibri" panose="020F0502020204030204" pitchFamily="34" charset="0"/>
                <a:ea typeface="Calibri" panose="020F0502020204030204" pitchFamily="34" charset="0"/>
                <a:cs typeface="B Nazanin" panose="00000400000000000000" pitchFamily="2" charset="-78"/>
              </a:rPr>
              <a:t>1- منحنی  تورم - زمان</a:t>
            </a:r>
            <a:endParaRPr kumimoji="0" lang="en-US" sz="20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B Nazanin" panose="00000400000000000000" pitchFamily="2" charset="-78"/>
            </a:endParaRPr>
          </a:p>
        </p:txBody>
      </p:sp>
      <p:sp>
        <p:nvSpPr>
          <p:cNvPr id="26" name="Shape 2556">
            <a:extLst>
              <a:ext uri="{FF2B5EF4-FFF2-40B4-BE49-F238E27FC236}">
                <a16:creationId xmlns:a16="http://schemas.microsoft.com/office/drawing/2014/main" id="{42660DCD-F0CF-411A-B4A4-4C98B2A70481}"/>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7" name="Shape 2556">
            <a:extLst>
              <a:ext uri="{FF2B5EF4-FFF2-40B4-BE49-F238E27FC236}">
                <a16:creationId xmlns:a16="http://schemas.microsoft.com/office/drawing/2014/main" id="{AB2F02C1-1176-42EA-A267-F94C92F52BCC}"/>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8" name="Rounded Rectangle 14">
            <a:extLst>
              <a:ext uri="{FF2B5EF4-FFF2-40B4-BE49-F238E27FC236}">
                <a16:creationId xmlns:a16="http://schemas.microsoft.com/office/drawing/2014/main" id="{8ED3E753-9235-4827-BA4A-FA663F51FCAD}"/>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29" name="Shape 2556">
            <a:extLst>
              <a:ext uri="{FF2B5EF4-FFF2-40B4-BE49-F238E27FC236}">
                <a16:creationId xmlns:a16="http://schemas.microsoft.com/office/drawing/2014/main" id="{9737EF75-6092-4DFE-A95F-D868AB9496A4}"/>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0" name="Rounded Rectangle 14">
            <a:extLst>
              <a:ext uri="{FF2B5EF4-FFF2-40B4-BE49-F238E27FC236}">
                <a16:creationId xmlns:a16="http://schemas.microsoft.com/office/drawing/2014/main" id="{3AD696E4-BD70-42AE-8919-CC2CC4D8F031}"/>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1" name="Shape 2556">
            <a:extLst>
              <a:ext uri="{FF2B5EF4-FFF2-40B4-BE49-F238E27FC236}">
                <a16:creationId xmlns:a16="http://schemas.microsoft.com/office/drawing/2014/main" id="{B2A9DD72-8BA3-4ED8-9CAF-181E1521310A}"/>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2" name="Rounded Rectangle 14">
            <a:extLst>
              <a:ext uri="{FF2B5EF4-FFF2-40B4-BE49-F238E27FC236}">
                <a16:creationId xmlns:a16="http://schemas.microsoft.com/office/drawing/2014/main" id="{8B2E0B87-E03E-4392-AECF-BF10175A10A7}"/>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33" name="Shape 2556">
            <a:extLst>
              <a:ext uri="{FF2B5EF4-FFF2-40B4-BE49-F238E27FC236}">
                <a16:creationId xmlns:a16="http://schemas.microsoft.com/office/drawing/2014/main" id="{B6E05CA5-4376-4A8B-BF38-B8940F6E406D}"/>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4" name="Rounded Rectangle 14">
            <a:extLst>
              <a:ext uri="{FF2B5EF4-FFF2-40B4-BE49-F238E27FC236}">
                <a16:creationId xmlns:a16="http://schemas.microsoft.com/office/drawing/2014/main" id="{74CAAE18-15E9-40C1-B88E-98147EA1F348}"/>
              </a:ext>
            </a:extLst>
          </p:cNvPr>
          <p:cNvSpPr/>
          <p:nvPr/>
        </p:nvSpPr>
        <p:spPr>
          <a:xfrm>
            <a:off x="61356" y="3243095"/>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35" name="Shape 2556">
            <a:extLst>
              <a:ext uri="{FF2B5EF4-FFF2-40B4-BE49-F238E27FC236}">
                <a16:creationId xmlns:a16="http://schemas.microsoft.com/office/drawing/2014/main" id="{3D02F1E9-3439-4575-A00F-F56604C243AE}"/>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6" name="Rounded Rectangle 14">
            <a:extLst>
              <a:ext uri="{FF2B5EF4-FFF2-40B4-BE49-F238E27FC236}">
                <a16:creationId xmlns:a16="http://schemas.microsoft.com/office/drawing/2014/main" id="{EA863BD4-0586-401A-809B-1558A285A46A}"/>
              </a:ext>
            </a:extLst>
          </p:cNvPr>
          <p:cNvSpPr/>
          <p:nvPr/>
        </p:nvSpPr>
        <p:spPr>
          <a:xfrm>
            <a:off x="61356" y="4165046"/>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37" name="Shape 2556">
            <a:extLst>
              <a:ext uri="{FF2B5EF4-FFF2-40B4-BE49-F238E27FC236}">
                <a16:creationId xmlns:a16="http://schemas.microsoft.com/office/drawing/2014/main" id="{EF73EB6B-BA8A-470D-B211-17D0474DFA26}"/>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6812" y="1214128"/>
            <a:ext cx="4658375" cy="4429743"/>
          </a:xfrm>
          <a:prstGeom prst="rect">
            <a:avLst/>
          </a:prstGeom>
        </p:spPr>
      </p:pic>
    </p:spTree>
    <p:extLst>
      <p:ext uri="{BB962C8B-B14F-4D97-AF65-F5344CB8AC3E}">
        <p14:creationId xmlns:p14="http://schemas.microsoft.com/office/powerpoint/2010/main" val="171573192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3AD7BB40-6962-49F4-BAEC-EEDC72945BC0}"/>
              </a:ext>
            </a:extLst>
          </p:cNvPr>
          <p:cNvSpPr/>
          <p:nvPr/>
        </p:nvSpPr>
        <p:spPr>
          <a:xfrm>
            <a:off x="4022964" y="79529"/>
            <a:ext cx="8107680" cy="6219950"/>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457200" marR="0" lvl="0" indent="0" algn="r" defTabSz="914400" rtl="1" eaLnBrk="1" fontAlgn="auto" latinLnBrk="0" hangingPunct="1">
              <a:lnSpc>
                <a:spcPct val="100000"/>
              </a:lnSpc>
              <a:spcBef>
                <a:spcPts val="1200"/>
              </a:spcBef>
              <a:spcAft>
                <a:spcPts val="0"/>
              </a:spcAft>
              <a:buClrTx/>
              <a:buSzTx/>
              <a:buFontTx/>
              <a:buNone/>
              <a:tabLst>
                <a:tab pos="228600" algn="r"/>
              </a:tabLst>
              <a:defRPr/>
            </a:pP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p:txBody>
      </p:sp>
      <p:sp>
        <p:nvSpPr>
          <p:cNvPr id="116" name="TextBox 115">
            <a:extLst>
              <a:ext uri="{FF2B5EF4-FFF2-40B4-BE49-F238E27FC236}">
                <a16:creationId xmlns:a16="http://schemas.microsoft.com/office/drawing/2014/main" id="{4B28BD3F-389B-4239-8460-825C14BEA791}"/>
              </a:ext>
            </a:extLst>
          </p:cNvPr>
          <p:cNvSpPr txBox="1"/>
          <p:nvPr/>
        </p:nvSpPr>
        <p:spPr>
          <a:xfrm>
            <a:off x="3539482" y="185379"/>
            <a:ext cx="8264366" cy="410882"/>
          </a:xfrm>
          <a:prstGeom prst="rect">
            <a:avLst/>
          </a:prstGeom>
          <a:noFill/>
        </p:spPr>
        <p:txBody>
          <a:bodyPr wrap="square">
            <a:spAutoFit/>
          </a:bodyPr>
          <a:lstStyle/>
          <a:p>
            <a:pPr marL="0" marR="0" lvl="0" indent="0" algn="r" defTabSz="914400" rtl="1" eaLnBrk="1" fontAlgn="auto" latinLnBrk="0" hangingPunct="1">
              <a:lnSpc>
                <a:spcPct val="115000"/>
              </a:lnSpc>
              <a:spcBef>
                <a:spcPts val="2400"/>
              </a:spcBef>
              <a:spcAft>
                <a:spcPts val="0"/>
              </a:spcAft>
              <a:buClrTx/>
              <a:buSzTx/>
              <a:buFontTx/>
              <a:buNone/>
              <a:tabLst/>
              <a:defRPr/>
            </a:pPr>
            <a:endParaRPr kumimoji="0" lang="en-US" sz="1800" b="1" i="0" u="none" strike="noStrike" kern="0" cap="none" spc="0" normalizeH="0" baseline="0" noProof="0" dirty="0">
              <a:ln>
                <a:noFill/>
              </a:ln>
              <a:solidFill>
                <a:prstClr val="white"/>
              </a:solidFill>
              <a:effectLst/>
              <a:uLnTx/>
              <a:uFillTx/>
              <a:latin typeface="B Nazanin" panose="00000400000000000000" pitchFamily="2" charset="-78"/>
              <a:ea typeface="Times New Roman" panose="02020603050405020304" pitchFamily="18" charset="0"/>
              <a:cs typeface="B Nazanin" panose="00000400000000000000" pitchFamily="2" charset="-78"/>
            </a:endParaRPr>
          </a:p>
        </p:txBody>
      </p:sp>
      <p:sp>
        <p:nvSpPr>
          <p:cNvPr id="2" name="TextBox 1">
            <a:extLst>
              <a:ext uri="{FF2B5EF4-FFF2-40B4-BE49-F238E27FC236}">
                <a16:creationId xmlns:a16="http://schemas.microsoft.com/office/drawing/2014/main" id="{73AF0DC7-FF56-044A-6829-11AE924C809C}"/>
              </a:ext>
            </a:extLst>
          </p:cNvPr>
          <p:cNvSpPr txBox="1"/>
          <p:nvPr/>
        </p:nvSpPr>
        <p:spPr>
          <a:xfrm>
            <a:off x="3539482" y="581066"/>
            <a:ext cx="8264366" cy="1828193"/>
          </a:xfrm>
          <a:prstGeom prst="rect">
            <a:avLst/>
          </a:prstGeom>
          <a:noFill/>
        </p:spPr>
        <p:txBody>
          <a:bodyPr wrap="square">
            <a:spAutoFit/>
          </a:bodyPr>
          <a:lstStyle/>
          <a:p>
            <a:pPr marL="0" marR="0" lvl="0" indent="0" algn="just" defTabSz="914400" rtl="1" eaLnBrk="1" fontAlgn="auto" latinLnBrk="0" hangingPunct="1">
              <a:lnSpc>
                <a:spcPct val="115000"/>
              </a:lnSpc>
              <a:spcBef>
                <a:spcPts val="600"/>
              </a:spcBef>
              <a:spcAft>
                <a:spcPts val="600"/>
              </a:spcAft>
              <a:buClrTx/>
              <a:buSzTx/>
              <a:buFontTx/>
              <a:buNone/>
              <a:tabLst/>
              <a:defRPr/>
            </a:pPr>
            <a:r>
              <a:rPr kumimoji="0" lang="ar-SA"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rPr>
              <a:t>بنتونیت‌ها را از لحاظ توانایی جذب و تورم به سه گروه تقسیم می‌کنند</a:t>
            </a:r>
            <a:r>
              <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rPr>
              <a:t>:</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just" defTabSz="914400" rtl="1" eaLnBrk="1" fontAlgn="auto" latinLnBrk="0" hangingPunct="1">
              <a:lnSpc>
                <a:spcPct val="115000"/>
              </a:lnSpc>
              <a:spcBef>
                <a:spcPts val="600"/>
              </a:spcBef>
              <a:spcAft>
                <a:spcPts val="600"/>
              </a:spcAft>
              <a:buClrTx/>
              <a:buSzTx/>
              <a:buFontTx/>
              <a:buNone/>
              <a:tabLst/>
              <a:defRPr/>
            </a:pPr>
            <a:r>
              <a:rPr kumimoji="0" lang="ar-SA"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rPr>
              <a:t>الف - بنتونیت با تورم زیاد (بنتونیت سدیم)</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just" defTabSz="914400" rtl="1" eaLnBrk="1" fontAlgn="auto" latinLnBrk="0" hangingPunct="1">
              <a:lnSpc>
                <a:spcPct val="115000"/>
              </a:lnSpc>
              <a:spcBef>
                <a:spcPts val="600"/>
              </a:spcBef>
              <a:spcAft>
                <a:spcPts val="600"/>
              </a:spcAft>
              <a:buClrTx/>
              <a:buSzTx/>
              <a:buFontTx/>
              <a:buNone/>
              <a:tabLst/>
              <a:defRPr/>
            </a:pPr>
            <a:r>
              <a:rPr kumimoji="0" lang="ar-SA"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rPr>
              <a:t>ب- بنتونیت با تورم کم (بنتونیت کلسیم)</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just" defTabSz="914400" rtl="1" eaLnBrk="1" fontAlgn="auto" latinLnBrk="0" hangingPunct="1">
              <a:lnSpc>
                <a:spcPct val="115000"/>
              </a:lnSpc>
              <a:spcBef>
                <a:spcPts val="600"/>
              </a:spcBef>
              <a:spcAft>
                <a:spcPts val="600"/>
              </a:spcAft>
              <a:buClrTx/>
              <a:buSzTx/>
              <a:buFontTx/>
              <a:buNone/>
              <a:tabLst/>
              <a:defRPr/>
            </a:pPr>
            <a:r>
              <a:rPr kumimoji="0" lang="ar-SA"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rPr>
              <a:t>ج - بنتونیت با تورم متوسط (بنتونیت متوسط)</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4" name="TextBox 3">
            <a:extLst>
              <a:ext uri="{FF2B5EF4-FFF2-40B4-BE49-F238E27FC236}">
                <a16:creationId xmlns:a16="http://schemas.microsoft.com/office/drawing/2014/main" id="{64ECE1A4-B95D-A19A-970F-9AA76EBFACCA}"/>
              </a:ext>
            </a:extLst>
          </p:cNvPr>
          <p:cNvSpPr txBox="1"/>
          <p:nvPr/>
        </p:nvSpPr>
        <p:spPr>
          <a:xfrm>
            <a:off x="3376084" y="199183"/>
            <a:ext cx="8264366" cy="446276"/>
          </a:xfrm>
          <a:prstGeom prst="rect">
            <a:avLst/>
          </a:prstGeom>
          <a:noFill/>
        </p:spPr>
        <p:txBody>
          <a:bodyPr wrap="square">
            <a:spAutoFit/>
          </a:bodyPr>
          <a:lstStyle/>
          <a:p>
            <a:pPr marL="0" marR="0" lvl="0" indent="0" algn="r" defTabSz="914400" rtl="1" eaLnBrk="1" fontAlgn="auto" latinLnBrk="0" hangingPunct="1">
              <a:lnSpc>
                <a:spcPct val="115000"/>
              </a:lnSpc>
              <a:spcBef>
                <a:spcPts val="2400"/>
              </a:spcBef>
              <a:spcAft>
                <a:spcPts val="0"/>
              </a:spcAft>
              <a:buClrTx/>
              <a:buSzTx/>
              <a:buFontTx/>
              <a:buNone/>
              <a:tabLst/>
              <a:defRPr/>
            </a:pPr>
            <a:r>
              <a:rPr kumimoji="0" lang="fa-IR" sz="2000" b="1" i="0" u="none" strike="noStrike" kern="0" cap="none" spc="0" normalizeH="0" baseline="0" noProof="0" dirty="0">
                <a:ln>
                  <a:noFill/>
                </a:ln>
                <a:solidFill>
                  <a:srgbClr val="FFFF00"/>
                </a:solidFill>
                <a:effectLst/>
                <a:uLnTx/>
                <a:uFillTx/>
                <a:latin typeface="Times New Roman" panose="02020603050405020304" pitchFamily="18" charset="0"/>
                <a:ea typeface="Times New Roman" panose="02020603050405020304" pitchFamily="18" charset="0"/>
                <a:cs typeface="B Titr" panose="00000700000000000000" pitchFamily="2" charset="-78"/>
              </a:rPr>
              <a:t>انواع بنتونیت ها</a:t>
            </a:r>
            <a:endParaRPr kumimoji="0" lang="en-US" sz="2000" b="1" i="0" u="none" strike="noStrike" kern="0" cap="none" spc="0" normalizeH="0" baseline="0" noProof="0" dirty="0">
              <a:ln>
                <a:noFill/>
              </a:ln>
              <a:solidFill>
                <a:srgbClr val="FFFF00"/>
              </a:solidFill>
              <a:effectLst/>
              <a:uLnTx/>
              <a:uFillTx/>
              <a:latin typeface="B Nazanin" panose="00000400000000000000" pitchFamily="2" charset="-78"/>
              <a:ea typeface="Times New Roman" panose="02020603050405020304" pitchFamily="18" charset="0"/>
              <a:cs typeface="B Titr" panose="00000700000000000000" pitchFamily="2" charset="-78"/>
            </a:endParaRPr>
          </a:p>
        </p:txBody>
      </p:sp>
      <p:sp>
        <p:nvSpPr>
          <p:cNvPr id="5" name="TextBox 4">
            <a:extLst>
              <a:ext uri="{FF2B5EF4-FFF2-40B4-BE49-F238E27FC236}">
                <a16:creationId xmlns:a16="http://schemas.microsoft.com/office/drawing/2014/main" id="{E0BFF595-3D4B-EA38-775D-A2426223CBD4}"/>
              </a:ext>
            </a:extLst>
          </p:cNvPr>
          <p:cNvSpPr txBox="1"/>
          <p:nvPr/>
        </p:nvSpPr>
        <p:spPr>
          <a:xfrm>
            <a:off x="3702880" y="2386869"/>
            <a:ext cx="8264366" cy="1685077"/>
          </a:xfrm>
          <a:prstGeom prst="rect">
            <a:avLst/>
          </a:prstGeom>
          <a:noFill/>
        </p:spPr>
        <p:txBody>
          <a:bodyPr wrap="square">
            <a:spAutoFit/>
          </a:bodyPr>
          <a:lstStyle/>
          <a:p>
            <a:pPr marL="0" marR="0" lvl="0" indent="0" algn="r" defTabSz="914400" rtl="1" eaLnBrk="1" fontAlgn="auto" latinLnBrk="0" hangingPunct="1">
              <a:lnSpc>
                <a:spcPct val="115000"/>
              </a:lnSpc>
              <a:spcBef>
                <a:spcPts val="600"/>
              </a:spcBef>
              <a:spcAft>
                <a:spcPts val="600"/>
              </a:spcAft>
              <a:buClrTx/>
              <a:buSzTx/>
              <a:buFontTx/>
              <a:buNone/>
              <a:tabLst/>
              <a:defRPr/>
            </a:pPr>
            <a:r>
              <a:rPr kumimoji="0" lang="ar-SA"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rPr>
              <a:t>بنتونیت سدیم یک ماده معدنی طبیعی از خانواده رس ها می</a:t>
            </a:r>
            <a:r>
              <a:rPr kumimoji="0" lang="ar-SA" sz="1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kumimoji="0" lang="ar-SA"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rPr>
              <a:t>باشد که از مواد آتشفشانی تشکیل شده است. و</a:t>
            </a:r>
            <a:r>
              <a:rPr kumimoji="0" lang="fa-IR"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rPr>
              <a:t> دارای </a:t>
            </a:r>
            <a:r>
              <a:rPr kumimoji="0" lang="ar-SA"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rPr>
              <a:t>خواص زیر می</a:t>
            </a:r>
            <a:r>
              <a:rPr kumimoji="0" lang="ar-SA" sz="1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kumimoji="0" lang="ar-SA"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rPr>
              <a:t>رسد:</a:t>
            </a:r>
            <a:br>
              <a:rPr kumimoji="0" lang="ar-SA"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rPr>
            </a:br>
            <a:r>
              <a:rPr kumimoji="0" lang="ar-SA"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rPr>
              <a:t>1- بشدت جاذب رطوبت است</a:t>
            </a:r>
            <a:br>
              <a:rPr kumimoji="0" lang="ar-SA"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rPr>
            </a:br>
            <a:r>
              <a:rPr kumimoji="0" lang="ar-SA"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rPr>
              <a:t>2- در اثر جذب رطوبت متورم میشود</a:t>
            </a:r>
            <a:br>
              <a:rPr kumimoji="0" lang="ar-SA"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rPr>
            </a:br>
            <a:r>
              <a:rPr kumimoji="0" lang="ar-SA"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rPr>
              <a:t>3- پس از جذب رطوبت به ماده ژله ای تبدیل میشود که بصورت </a:t>
            </a:r>
            <a:r>
              <a:rPr kumimoji="0" lang="fa-IR"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rPr>
              <a:t>آببند </a:t>
            </a:r>
            <a:r>
              <a:rPr kumimoji="0" lang="ar-SA"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rPr>
              <a:t>عمل میکند</a:t>
            </a:r>
            <a:r>
              <a:rPr kumimoji="0" lang="ar-SA" sz="1800" b="0" i="0" u="none" strike="noStrike" kern="1200" cap="none" spc="0" normalizeH="0" baseline="0" noProof="0" dirty="0">
                <a:ln>
                  <a:noFill/>
                </a:ln>
                <a:solidFill>
                  <a:srgbClr val="202122"/>
                </a:solidFill>
                <a:effectLst/>
                <a:uLnTx/>
                <a:uFillTx/>
                <a:latin typeface="Times New Roman" panose="02020603050405020304" pitchFamily="18" charset="0"/>
                <a:ea typeface="Times New Roman" panose="02020603050405020304" pitchFamily="18" charset="0"/>
                <a:cs typeface="B Nazanin" panose="00000400000000000000" pitchFamily="2" charset="-78"/>
              </a:rPr>
              <a:t>.</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0F764C1A-57E0-1A42-4483-C6A09056E65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44856" y="4077540"/>
            <a:ext cx="4784235" cy="2651760"/>
          </a:xfrm>
          <a:prstGeom prst="rect">
            <a:avLst/>
          </a:prstGeom>
          <a:noFill/>
          <a:ln>
            <a:noFill/>
          </a:ln>
        </p:spPr>
      </p:pic>
      <p:sp>
        <p:nvSpPr>
          <p:cNvPr id="31" name="Shape 2556">
            <a:extLst>
              <a:ext uri="{FF2B5EF4-FFF2-40B4-BE49-F238E27FC236}">
                <a16:creationId xmlns:a16="http://schemas.microsoft.com/office/drawing/2014/main" id="{4633CE96-AA55-4C36-82B4-E56E21274BFC}"/>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7" name="Shape 2556">
            <a:extLst>
              <a:ext uri="{FF2B5EF4-FFF2-40B4-BE49-F238E27FC236}">
                <a16:creationId xmlns:a16="http://schemas.microsoft.com/office/drawing/2014/main" id="{1207800E-69A1-4AF9-B085-79E1D9AAA7A2}"/>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8" name="Rounded Rectangle 14">
            <a:extLst>
              <a:ext uri="{FF2B5EF4-FFF2-40B4-BE49-F238E27FC236}">
                <a16:creationId xmlns:a16="http://schemas.microsoft.com/office/drawing/2014/main" id="{63AFCDF1-EDC8-4E07-8AA3-97439ED51E4E}"/>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39" name="Shape 2556">
            <a:extLst>
              <a:ext uri="{FF2B5EF4-FFF2-40B4-BE49-F238E27FC236}">
                <a16:creationId xmlns:a16="http://schemas.microsoft.com/office/drawing/2014/main" id="{34711C50-309F-4680-8627-63BE85107A1D}"/>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0" name="Rounded Rectangle 14">
            <a:extLst>
              <a:ext uri="{FF2B5EF4-FFF2-40B4-BE49-F238E27FC236}">
                <a16:creationId xmlns:a16="http://schemas.microsoft.com/office/drawing/2014/main" id="{A90C4E0E-64C1-48AB-9138-09A60C934C89}"/>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41" name="Shape 2556">
            <a:extLst>
              <a:ext uri="{FF2B5EF4-FFF2-40B4-BE49-F238E27FC236}">
                <a16:creationId xmlns:a16="http://schemas.microsoft.com/office/drawing/2014/main" id="{4F55F412-2095-4466-A39C-4709B0DD72A9}"/>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2" name="Rounded Rectangle 14">
            <a:extLst>
              <a:ext uri="{FF2B5EF4-FFF2-40B4-BE49-F238E27FC236}">
                <a16:creationId xmlns:a16="http://schemas.microsoft.com/office/drawing/2014/main" id="{0FEEDABF-D287-49B7-8429-21EC06A9575E}"/>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3" name="Shape 2556">
            <a:extLst>
              <a:ext uri="{FF2B5EF4-FFF2-40B4-BE49-F238E27FC236}">
                <a16:creationId xmlns:a16="http://schemas.microsoft.com/office/drawing/2014/main" id="{4C84FA46-1485-44C5-BCDA-53FA9406B1D0}"/>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4" name="Rounded Rectangle 14">
            <a:extLst>
              <a:ext uri="{FF2B5EF4-FFF2-40B4-BE49-F238E27FC236}">
                <a16:creationId xmlns:a16="http://schemas.microsoft.com/office/drawing/2014/main" id="{2CB16A10-F672-49A2-B6EB-6725E4FDE0E0}"/>
              </a:ext>
            </a:extLst>
          </p:cNvPr>
          <p:cNvSpPr/>
          <p:nvPr/>
        </p:nvSpPr>
        <p:spPr>
          <a:xfrm>
            <a:off x="61356" y="3243095"/>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5" name="Shape 2556">
            <a:extLst>
              <a:ext uri="{FF2B5EF4-FFF2-40B4-BE49-F238E27FC236}">
                <a16:creationId xmlns:a16="http://schemas.microsoft.com/office/drawing/2014/main" id="{8BF4D73B-4241-4438-B60F-4D8A71568EB7}"/>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6" name="Rounded Rectangle 14">
            <a:extLst>
              <a:ext uri="{FF2B5EF4-FFF2-40B4-BE49-F238E27FC236}">
                <a16:creationId xmlns:a16="http://schemas.microsoft.com/office/drawing/2014/main" id="{B7C15A40-8744-497B-9BCE-CD1490506177}"/>
              </a:ext>
            </a:extLst>
          </p:cNvPr>
          <p:cNvSpPr/>
          <p:nvPr/>
        </p:nvSpPr>
        <p:spPr>
          <a:xfrm>
            <a:off x="61356" y="4165046"/>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7" name="Shape 2556">
            <a:extLst>
              <a:ext uri="{FF2B5EF4-FFF2-40B4-BE49-F238E27FC236}">
                <a16:creationId xmlns:a16="http://schemas.microsoft.com/office/drawing/2014/main" id="{D0A82582-8E44-42C3-B6D4-E578CE983471}"/>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3300972618"/>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nodeType="clickEffect">
                                  <p:stCondLst>
                                    <p:cond delay="0"/>
                                  </p:stCondLst>
                                  <p:childTnLst>
                                    <p:animEffect transition="out" filter="barn(inVertical)">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3AD7BB40-6962-49F4-BAEC-EEDC72945BC0}"/>
              </a:ext>
            </a:extLst>
          </p:cNvPr>
          <p:cNvSpPr/>
          <p:nvPr/>
        </p:nvSpPr>
        <p:spPr>
          <a:xfrm>
            <a:off x="4022964" y="79529"/>
            <a:ext cx="8107680" cy="6219950"/>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457200" marR="0" lvl="0" indent="0" algn="r" defTabSz="914400" rtl="1" eaLnBrk="1" fontAlgn="auto" latinLnBrk="0" hangingPunct="1">
              <a:lnSpc>
                <a:spcPct val="100000"/>
              </a:lnSpc>
              <a:spcBef>
                <a:spcPts val="1200"/>
              </a:spcBef>
              <a:spcAft>
                <a:spcPts val="0"/>
              </a:spcAft>
              <a:buClrTx/>
              <a:buSzTx/>
              <a:buFontTx/>
              <a:buNone/>
              <a:tabLst>
                <a:tab pos="228600" algn="r"/>
              </a:tabLst>
              <a:defRPr/>
            </a:pP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p:txBody>
      </p:sp>
      <p:sp>
        <p:nvSpPr>
          <p:cNvPr id="116" name="TextBox 115">
            <a:extLst>
              <a:ext uri="{FF2B5EF4-FFF2-40B4-BE49-F238E27FC236}">
                <a16:creationId xmlns:a16="http://schemas.microsoft.com/office/drawing/2014/main" id="{4B28BD3F-389B-4239-8460-825C14BEA791}"/>
              </a:ext>
            </a:extLst>
          </p:cNvPr>
          <p:cNvSpPr txBox="1"/>
          <p:nvPr/>
        </p:nvSpPr>
        <p:spPr>
          <a:xfrm>
            <a:off x="3539482" y="185379"/>
            <a:ext cx="8264366" cy="410882"/>
          </a:xfrm>
          <a:prstGeom prst="rect">
            <a:avLst/>
          </a:prstGeom>
          <a:noFill/>
        </p:spPr>
        <p:txBody>
          <a:bodyPr wrap="square">
            <a:spAutoFit/>
          </a:bodyPr>
          <a:lstStyle/>
          <a:p>
            <a:pPr marL="0" marR="0" lvl="0" indent="0" algn="r" defTabSz="914400" rtl="1" eaLnBrk="1" fontAlgn="auto" latinLnBrk="0" hangingPunct="1">
              <a:lnSpc>
                <a:spcPct val="115000"/>
              </a:lnSpc>
              <a:spcBef>
                <a:spcPts val="2400"/>
              </a:spcBef>
              <a:spcAft>
                <a:spcPts val="0"/>
              </a:spcAft>
              <a:buClrTx/>
              <a:buSzTx/>
              <a:buFontTx/>
              <a:buNone/>
              <a:tabLst/>
              <a:defRPr/>
            </a:pPr>
            <a:endParaRPr kumimoji="0" lang="en-US" sz="1800" b="1" i="0" u="none" strike="noStrike" kern="0" cap="none" spc="0" normalizeH="0" baseline="0" noProof="0" dirty="0">
              <a:ln>
                <a:noFill/>
              </a:ln>
              <a:solidFill>
                <a:prstClr val="white"/>
              </a:solidFill>
              <a:effectLst/>
              <a:uLnTx/>
              <a:uFillTx/>
              <a:latin typeface="B Nazanin" panose="00000400000000000000" pitchFamily="2" charset="-78"/>
              <a:ea typeface="Times New Roman" panose="02020603050405020304" pitchFamily="18" charset="0"/>
              <a:cs typeface="B Nazanin" panose="00000400000000000000" pitchFamily="2" charset="-78"/>
            </a:endParaRPr>
          </a:p>
        </p:txBody>
      </p:sp>
      <p:sp>
        <p:nvSpPr>
          <p:cNvPr id="2" name="TextBox 1">
            <a:extLst>
              <a:ext uri="{FF2B5EF4-FFF2-40B4-BE49-F238E27FC236}">
                <a16:creationId xmlns:a16="http://schemas.microsoft.com/office/drawing/2014/main" id="{73AF0DC7-FF56-044A-6829-11AE924C809C}"/>
              </a:ext>
            </a:extLst>
          </p:cNvPr>
          <p:cNvSpPr txBox="1"/>
          <p:nvPr/>
        </p:nvSpPr>
        <p:spPr>
          <a:xfrm>
            <a:off x="3927634" y="702111"/>
            <a:ext cx="8264366" cy="4444294"/>
          </a:xfrm>
          <a:prstGeom prst="rect">
            <a:avLst/>
          </a:prstGeom>
          <a:noFill/>
        </p:spPr>
        <p:txBody>
          <a:bodyPr wrap="square">
            <a:spAutoFit/>
          </a:bodyPr>
          <a:lstStyle/>
          <a:p>
            <a:pPr marL="0" marR="0" lvl="0" indent="0" algn="just" defTabSz="914400" rtl="1" eaLnBrk="1" fontAlgn="auto" latinLnBrk="0" hangingPunct="1">
              <a:lnSpc>
                <a:spcPct val="115000"/>
              </a:lnSpc>
              <a:spcBef>
                <a:spcPts val="600"/>
              </a:spcBef>
              <a:spcAft>
                <a:spcPts val="600"/>
              </a:spcAft>
              <a:buClrTx/>
              <a:buSzTx/>
              <a:buFontTx/>
              <a:buNone/>
              <a:tabLst/>
              <a:defRPr/>
            </a:pPr>
            <a:r>
              <a:rPr kumimoji="0" lang="ar-SA"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rPr>
              <a:t>خاصيت تورم قابل توجه بنتونيت باعث مي گردد حفره هاي</a:t>
            </a:r>
            <a:r>
              <a:rPr kumimoji="0" lang="fa-IR"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rPr>
              <a:t> مصنوعی</a:t>
            </a:r>
            <a:r>
              <a:rPr kumimoji="0" lang="ar-SA"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rPr>
              <a:t> موجود در توده بنتونيت پس از رسيدن آب به آن (فرآيند هيدراتاسيون) پر </a:t>
            </a:r>
            <a:r>
              <a:rPr kumimoji="0" lang="fa-IR"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rPr>
              <a:t>می </a:t>
            </a:r>
            <a:r>
              <a:rPr kumimoji="0" lang="ar-SA"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rPr>
              <a:t>شود. اين امر موجب يکي از خواص اساسی </a:t>
            </a:r>
            <a:r>
              <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rPr>
              <a:t>GCL</a:t>
            </a:r>
            <a:r>
              <a:rPr kumimoji="0" lang="ar-SA"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rPr>
              <a:t> ها به عنوان خود ترميمي است</a:t>
            </a:r>
            <a:endParaRPr kumimoji="0" lang="fa-IR"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just" defTabSz="914400" rtl="1" eaLnBrk="1" fontAlgn="auto" latinLnBrk="0" hangingPunct="1">
              <a:lnSpc>
                <a:spcPct val="115000"/>
              </a:lnSpc>
              <a:spcBef>
                <a:spcPts val="600"/>
              </a:spcBef>
              <a:spcAft>
                <a:spcPts val="600"/>
              </a:spcAft>
              <a:buClrTx/>
              <a:buSzTx/>
              <a:buFontTx/>
              <a:buNone/>
              <a:tabLst/>
              <a:defRPr/>
            </a:pPr>
            <a:r>
              <a:rPr lang="fa-IR" dirty="0">
                <a:solidFill>
                  <a:prstClr val="white"/>
                </a:solidFill>
                <a:latin typeface="Times New Roman" panose="02020603050405020304" pitchFamily="18" charset="0"/>
                <a:ea typeface="Calibri" panose="020F0502020204030204" pitchFamily="34" charset="0"/>
                <a:cs typeface="B Nazanin" panose="00000400000000000000" pitchFamily="2" charset="-78"/>
              </a:rPr>
              <a:t>بنتونیت به دو صورت در دسترس است: 1-</a:t>
            </a:r>
            <a:r>
              <a:rPr kumimoji="0" lang="fa-IR" sz="1800" b="0" i="0" u="none" strike="noStrike" kern="1200" cap="none" spc="0" normalizeH="0" noProof="0" dirty="0">
                <a:ln>
                  <a:noFill/>
                </a:ln>
                <a:solidFill>
                  <a:prstClr val="white"/>
                </a:solidFill>
                <a:effectLst/>
                <a:uLnTx/>
                <a:uFillTx/>
                <a:latin typeface="Times New Roman" panose="02020603050405020304" pitchFamily="18" charset="0"/>
                <a:ea typeface="Calibri" panose="020F0502020204030204" pitchFamily="34" charset="0"/>
                <a:cs typeface="B Nazanin" panose="00000400000000000000" pitchFamily="2" charset="-78"/>
              </a:rPr>
              <a:t> بنتونیت دانه ای  2- بنتونیت پودر شده  </a:t>
            </a:r>
          </a:p>
          <a:p>
            <a:pPr algn="r" rtl="1"/>
            <a:r>
              <a:rPr lang="fa-IR" baseline="0" dirty="0">
                <a:solidFill>
                  <a:prstClr val="white"/>
                </a:solidFill>
                <a:latin typeface="Times New Roman" panose="02020603050405020304" pitchFamily="18" charset="0"/>
                <a:ea typeface="Calibri" panose="020F0502020204030204" pitchFamily="34" charset="0"/>
                <a:cs typeface="B Nazanin" panose="00000400000000000000" pitchFamily="2" charset="-78"/>
              </a:rPr>
              <a:t>فرمول بنتونیت که عمدتاً از رس مونت مورونیت حاصل می شود عبارت است از</a:t>
            </a:r>
            <a:r>
              <a:rPr lang="fa-IR" dirty="0">
                <a:solidFill>
                  <a:prstClr val="white"/>
                </a:solidFill>
                <a:latin typeface="Times New Roman" panose="02020603050405020304" pitchFamily="18" charset="0"/>
                <a:ea typeface="Calibri" panose="020F0502020204030204" pitchFamily="34" charset="0"/>
                <a:cs typeface="B Nazanin" panose="00000400000000000000" pitchFamily="2" charset="-78"/>
              </a:rPr>
              <a:t> : </a:t>
            </a:r>
            <a:r>
              <a:rPr lang="fa-IR" dirty="0">
                <a:solidFill>
                  <a:schemeClr val="accent6">
                    <a:lumMod val="20000"/>
                    <a:lumOff val="80000"/>
                  </a:schemeClr>
                </a:solidFill>
              </a:rPr>
              <a:t>۹/۶۶%</a:t>
            </a:r>
            <a:r>
              <a:rPr lang="ar-SA" dirty="0">
                <a:solidFill>
                  <a:schemeClr val="accent6">
                    <a:lumMod val="20000"/>
                    <a:lumOff val="80000"/>
                  </a:schemeClr>
                </a:solidFill>
              </a:rPr>
              <a:t> سیلیس، </a:t>
            </a:r>
            <a:r>
              <a:rPr lang="fa-IR" dirty="0">
                <a:solidFill>
                  <a:schemeClr val="accent6">
                    <a:lumMod val="20000"/>
                    <a:lumOff val="80000"/>
                  </a:schemeClr>
                </a:solidFill>
              </a:rPr>
              <a:t>۳/۱۶%</a:t>
            </a:r>
            <a:r>
              <a:rPr lang="ar-SA" dirty="0">
                <a:solidFill>
                  <a:schemeClr val="accent6">
                    <a:lumMod val="20000"/>
                    <a:lumOff val="80000"/>
                  </a:schemeClr>
                </a:solidFill>
              </a:rPr>
              <a:t> آلومینیوم اکسید، </a:t>
            </a:r>
            <a:r>
              <a:rPr lang="fa-IR" dirty="0">
                <a:solidFill>
                  <a:schemeClr val="accent6">
                    <a:lumMod val="20000"/>
                    <a:lumOff val="80000"/>
                  </a:schemeClr>
                </a:solidFill>
              </a:rPr>
              <a:t>۶%</a:t>
            </a:r>
            <a:r>
              <a:rPr lang="ar-SA" dirty="0">
                <a:solidFill>
                  <a:schemeClr val="accent6">
                    <a:lumMod val="20000"/>
                    <a:lumOff val="80000"/>
                  </a:schemeClr>
                </a:solidFill>
              </a:rPr>
              <a:t> آب، </a:t>
            </a:r>
            <a:r>
              <a:rPr lang="fa-IR" dirty="0">
                <a:solidFill>
                  <a:schemeClr val="accent6">
                    <a:lumMod val="20000"/>
                    <a:lumOff val="80000"/>
                  </a:schemeClr>
                </a:solidFill>
              </a:rPr>
              <a:t>۳/۳ </a:t>
            </a:r>
            <a:r>
              <a:rPr lang="ar-SA" dirty="0">
                <a:solidFill>
                  <a:schemeClr val="accent6">
                    <a:lumMod val="20000"/>
                    <a:lumOff val="80000"/>
                  </a:schemeClr>
                </a:solidFill>
              </a:rPr>
              <a:t>% اکسید آهن، </a:t>
            </a:r>
            <a:r>
              <a:rPr lang="fa-IR" dirty="0">
                <a:solidFill>
                  <a:schemeClr val="accent6">
                    <a:lumMod val="20000"/>
                    <a:lumOff val="80000"/>
                  </a:schemeClr>
                </a:solidFill>
              </a:rPr>
              <a:t>۶/۲ %</a:t>
            </a:r>
            <a:r>
              <a:rPr lang="ar-SA" dirty="0">
                <a:solidFill>
                  <a:schemeClr val="accent6">
                    <a:lumMod val="20000"/>
                    <a:lumOff val="80000"/>
                  </a:schemeClr>
                </a:solidFill>
              </a:rPr>
              <a:t>  سدیم اکسید ، </a:t>
            </a:r>
            <a:r>
              <a:rPr lang="fa-IR" dirty="0">
                <a:solidFill>
                  <a:schemeClr val="accent6">
                    <a:lumMod val="20000"/>
                    <a:lumOff val="80000"/>
                  </a:schemeClr>
                </a:solidFill>
              </a:rPr>
              <a:t>۸/ %</a:t>
            </a:r>
            <a:r>
              <a:rPr lang="ar-SA" dirty="0">
                <a:solidFill>
                  <a:schemeClr val="accent6">
                    <a:lumMod val="20000"/>
                    <a:lumOff val="80000"/>
                  </a:schemeClr>
                </a:solidFill>
              </a:rPr>
              <a:t>1 کلسیم اکسید، </a:t>
            </a:r>
            <a:r>
              <a:rPr lang="fa-IR" dirty="0">
                <a:solidFill>
                  <a:schemeClr val="accent6">
                    <a:lumMod val="20000"/>
                    <a:lumOff val="80000"/>
                  </a:schemeClr>
                </a:solidFill>
              </a:rPr>
              <a:t>۵/۱ % </a:t>
            </a:r>
            <a:r>
              <a:rPr lang="ar-SA" dirty="0">
                <a:solidFill>
                  <a:schemeClr val="accent6">
                    <a:lumMod val="20000"/>
                    <a:lumOff val="80000"/>
                  </a:schemeClr>
                </a:solidFill>
              </a:rPr>
              <a:t>منیزیم اکسید،</a:t>
            </a:r>
            <a:r>
              <a:rPr lang="fa-IR" dirty="0">
                <a:solidFill>
                  <a:schemeClr val="accent6">
                    <a:lumMod val="20000"/>
                    <a:lumOff val="80000"/>
                  </a:schemeClr>
                </a:solidFill>
              </a:rPr>
              <a:t>   </a:t>
            </a:r>
            <a:r>
              <a:rPr lang="ar-SA" dirty="0">
                <a:solidFill>
                  <a:schemeClr val="accent6">
                    <a:lumMod val="20000"/>
                    <a:lumOff val="80000"/>
                  </a:schemeClr>
                </a:solidFill>
              </a:rPr>
              <a:t> </a:t>
            </a:r>
            <a:r>
              <a:rPr lang="fa-IR" dirty="0">
                <a:solidFill>
                  <a:schemeClr val="accent6">
                    <a:lumMod val="20000"/>
                    <a:lumOff val="80000"/>
                  </a:schemeClr>
                </a:solidFill>
              </a:rPr>
              <a:t>۴۸/ ۰ % </a:t>
            </a:r>
            <a:r>
              <a:rPr lang="ar-SA" dirty="0">
                <a:solidFill>
                  <a:schemeClr val="accent6">
                    <a:lumMod val="20000"/>
                    <a:lumOff val="80000"/>
                  </a:schemeClr>
                </a:solidFill>
              </a:rPr>
              <a:t>اکسید پتاسیم و </a:t>
            </a:r>
            <a:r>
              <a:rPr lang="fa-IR" dirty="0">
                <a:solidFill>
                  <a:schemeClr val="accent6">
                    <a:lumMod val="20000"/>
                    <a:lumOff val="80000"/>
                  </a:schemeClr>
                </a:solidFill>
              </a:rPr>
              <a:t>۱۲/۰ %</a:t>
            </a:r>
            <a:r>
              <a:rPr lang="ar-SA" dirty="0">
                <a:solidFill>
                  <a:schemeClr val="accent6">
                    <a:lumMod val="20000"/>
                    <a:lumOff val="80000"/>
                  </a:schemeClr>
                </a:solidFill>
              </a:rPr>
              <a:t>  تیتانیوم اکسید و فرمول شیمیایی کلی آن ب</a:t>
            </a:r>
            <a:r>
              <a:rPr lang="fa-IR" dirty="0">
                <a:solidFill>
                  <a:schemeClr val="accent6">
                    <a:lumMod val="20000"/>
                    <a:lumOff val="80000"/>
                  </a:schemeClr>
                </a:solidFill>
              </a:rPr>
              <a:t>ه </a:t>
            </a:r>
            <a:r>
              <a:rPr lang="ar-SA" dirty="0">
                <a:solidFill>
                  <a:schemeClr val="accent6">
                    <a:lumMod val="20000"/>
                    <a:lumOff val="80000"/>
                  </a:schemeClr>
                </a:solidFill>
              </a:rPr>
              <a:t>‌صور</a:t>
            </a:r>
            <a:r>
              <a:rPr lang="fa-IR" dirty="0">
                <a:solidFill>
                  <a:schemeClr val="accent6">
                    <a:lumMod val="20000"/>
                    <a:lumOff val="80000"/>
                  </a:schemeClr>
                </a:solidFill>
              </a:rPr>
              <a:t>ت </a:t>
            </a:r>
            <a:r>
              <a:rPr lang="en-US" dirty="0">
                <a:solidFill>
                  <a:schemeClr val="accent6">
                    <a:lumMod val="20000"/>
                    <a:lumOff val="80000"/>
                  </a:schemeClr>
                </a:solidFill>
              </a:rPr>
              <a:t> Al2O34SiO2H2O</a:t>
            </a:r>
            <a:r>
              <a:rPr lang="ar-SA" dirty="0">
                <a:solidFill>
                  <a:schemeClr val="accent6">
                    <a:lumMod val="20000"/>
                    <a:lumOff val="80000"/>
                  </a:schemeClr>
                </a:solidFill>
              </a:rPr>
              <a:t> است.</a:t>
            </a:r>
            <a:r>
              <a:rPr lang="en-US" dirty="0">
                <a:solidFill>
                  <a:schemeClr val="accent6">
                    <a:lumMod val="20000"/>
                    <a:lumOff val="80000"/>
                  </a:schemeClr>
                </a:solidFill>
              </a:rPr>
              <a:t> </a:t>
            </a:r>
            <a:r>
              <a:rPr lang="en-US" dirty="0"/>
              <a:t>H2O</a:t>
            </a:r>
          </a:p>
          <a:p>
            <a:r>
              <a:rPr lang="en-US" dirty="0" err="1"/>
              <a:t>Fe₂O</a:t>
            </a:r>
            <a:r>
              <a:rPr lang="en-US" dirty="0"/>
              <a:t>₃</a:t>
            </a:r>
          </a:p>
          <a:p>
            <a:r>
              <a:rPr lang="en-US" dirty="0"/>
              <a:t>Na2O</a:t>
            </a:r>
          </a:p>
          <a:p>
            <a:r>
              <a:rPr lang="en-US" dirty="0" err="1"/>
              <a:t>CaO</a:t>
            </a:r>
            <a:endParaRPr lang="en-US" dirty="0"/>
          </a:p>
          <a:p>
            <a:r>
              <a:rPr lang="en-US" dirty="0" err="1"/>
              <a:t>MgO</a:t>
            </a:r>
            <a:endParaRPr lang="en-US" dirty="0"/>
          </a:p>
          <a:p>
            <a:r>
              <a:rPr lang="en-US" dirty="0"/>
              <a:t>K2O</a:t>
            </a:r>
          </a:p>
          <a:p>
            <a:r>
              <a:rPr lang="en-US" dirty="0"/>
              <a:t>TiO2</a:t>
            </a:r>
          </a:p>
          <a:p>
            <a:pPr marL="0" marR="0" lvl="0" indent="0" algn="just" defTabSz="914400" rtl="1" eaLnBrk="1" fontAlgn="auto" latinLnBrk="0" hangingPunct="1">
              <a:lnSpc>
                <a:spcPct val="115000"/>
              </a:lnSpc>
              <a:spcBef>
                <a:spcPts val="600"/>
              </a:spcBef>
              <a:spcAft>
                <a:spcPts val="600"/>
              </a:spcAft>
              <a:buClrTx/>
              <a:buSzTx/>
              <a:buFontTx/>
              <a:buNone/>
              <a:tabLst/>
              <a:defRPr/>
            </a:pPr>
            <a:r>
              <a:rPr lang="fa-IR" baseline="0" dirty="0">
                <a:solidFill>
                  <a:prstClr val="white"/>
                </a:solidFill>
                <a:latin typeface="Times New Roman" panose="02020603050405020304" pitchFamily="18" charset="0"/>
                <a:ea typeface="Calibri" panose="020F0502020204030204" pitchFamily="34" charset="0"/>
                <a:cs typeface="B Nazanin" panose="00000400000000000000" pitchFamily="2" charset="-78"/>
              </a:rPr>
              <a:t> </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4" name="TextBox 3">
            <a:extLst>
              <a:ext uri="{FF2B5EF4-FFF2-40B4-BE49-F238E27FC236}">
                <a16:creationId xmlns:a16="http://schemas.microsoft.com/office/drawing/2014/main" id="{64ECE1A4-B95D-A19A-970F-9AA76EBFACCA}"/>
              </a:ext>
            </a:extLst>
          </p:cNvPr>
          <p:cNvSpPr txBox="1"/>
          <p:nvPr/>
        </p:nvSpPr>
        <p:spPr>
          <a:xfrm>
            <a:off x="3114609" y="121211"/>
            <a:ext cx="8264366" cy="410882"/>
          </a:xfrm>
          <a:prstGeom prst="rect">
            <a:avLst/>
          </a:prstGeom>
          <a:noFill/>
        </p:spPr>
        <p:txBody>
          <a:bodyPr wrap="square">
            <a:spAutoFit/>
          </a:bodyPr>
          <a:lstStyle/>
          <a:p>
            <a:pPr marL="0" marR="0" lvl="0" indent="0" algn="r" defTabSz="914400" rtl="1" eaLnBrk="1" fontAlgn="auto" latinLnBrk="0" hangingPunct="1">
              <a:lnSpc>
                <a:spcPct val="115000"/>
              </a:lnSpc>
              <a:spcBef>
                <a:spcPts val="2400"/>
              </a:spcBef>
              <a:spcAft>
                <a:spcPts val="0"/>
              </a:spcAft>
              <a:buClrTx/>
              <a:buSzTx/>
              <a:buFontTx/>
              <a:buNone/>
              <a:tabLst/>
              <a:defRPr/>
            </a:pPr>
            <a:r>
              <a:rPr kumimoji="0" lang="fa-IR" sz="1800" b="1" i="0" u="none" strike="noStrike" kern="0" cap="none" spc="0" normalizeH="0" baseline="0" noProof="0" dirty="0">
                <a:ln>
                  <a:noFill/>
                </a:ln>
                <a:solidFill>
                  <a:srgbClr val="FFFF00"/>
                </a:solidFill>
                <a:effectLst/>
                <a:uLnTx/>
                <a:uFillTx/>
                <a:latin typeface="Times New Roman" panose="02020603050405020304" pitchFamily="18" charset="0"/>
                <a:ea typeface="Times New Roman" panose="02020603050405020304" pitchFamily="18" charset="0"/>
                <a:cs typeface="B Titr" panose="00000700000000000000" pitchFamily="2" charset="-78"/>
              </a:rPr>
              <a:t>خاصیت خود ترمیم شوندگی و فرمول آن</a:t>
            </a:r>
            <a:endParaRPr kumimoji="0" lang="en-US" sz="1800" b="1" i="0" u="none" strike="noStrike" kern="0" cap="none" spc="0" normalizeH="0" baseline="0" noProof="0" dirty="0">
              <a:ln>
                <a:noFill/>
              </a:ln>
              <a:solidFill>
                <a:srgbClr val="FFFF00"/>
              </a:solidFill>
              <a:effectLst/>
              <a:uLnTx/>
              <a:uFillTx/>
              <a:latin typeface="B Nazanin" panose="00000400000000000000" pitchFamily="2" charset="-78"/>
              <a:ea typeface="Times New Roman" panose="02020603050405020304" pitchFamily="18" charset="0"/>
              <a:cs typeface="B Titr" panose="00000700000000000000" pitchFamily="2" charset="-78"/>
            </a:endParaRPr>
          </a:p>
        </p:txBody>
      </p:sp>
      <p:pic>
        <p:nvPicPr>
          <p:cNvPr id="7" name="Picture 6">
            <a:extLst>
              <a:ext uri="{FF2B5EF4-FFF2-40B4-BE49-F238E27FC236}">
                <a16:creationId xmlns:a16="http://schemas.microsoft.com/office/drawing/2014/main" id="{D54805C3-6F55-C409-F5BA-AC5D812EEA8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35341" y="3099002"/>
            <a:ext cx="4668646" cy="3433529"/>
          </a:xfrm>
          <a:prstGeom prst="rect">
            <a:avLst/>
          </a:prstGeom>
          <a:noFill/>
          <a:ln>
            <a:noFill/>
          </a:ln>
        </p:spPr>
      </p:pic>
      <p:pic>
        <p:nvPicPr>
          <p:cNvPr id="31" name="Picture 30">
            <a:extLst>
              <a:ext uri="{FF2B5EF4-FFF2-40B4-BE49-F238E27FC236}">
                <a16:creationId xmlns:a16="http://schemas.microsoft.com/office/drawing/2014/main" id="{DA9F95AC-3750-46E6-B36A-8917E943A34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665343" y="3128610"/>
            <a:ext cx="4295774" cy="3433529"/>
          </a:xfrm>
          <a:prstGeom prst="rect">
            <a:avLst/>
          </a:prstGeom>
          <a:noFill/>
          <a:ln>
            <a:noFill/>
          </a:ln>
        </p:spPr>
      </p:pic>
      <p:sp>
        <p:nvSpPr>
          <p:cNvPr id="37" name="Shape 2556">
            <a:extLst>
              <a:ext uri="{FF2B5EF4-FFF2-40B4-BE49-F238E27FC236}">
                <a16:creationId xmlns:a16="http://schemas.microsoft.com/office/drawing/2014/main" id="{4E10B3B7-7C33-4715-95BA-EBC035F78C82}"/>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8" name="Shape 2556">
            <a:extLst>
              <a:ext uri="{FF2B5EF4-FFF2-40B4-BE49-F238E27FC236}">
                <a16:creationId xmlns:a16="http://schemas.microsoft.com/office/drawing/2014/main" id="{38A0A404-62F9-4E82-81F8-48597A31E464}"/>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9" name="Rounded Rectangle 14">
            <a:extLst>
              <a:ext uri="{FF2B5EF4-FFF2-40B4-BE49-F238E27FC236}">
                <a16:creationId xmlns:a16="http://schemas.microsoft.com/office/drawing/2014/main" id="{2046D040-E386-47B1-8ACE-A1BCDC40D0E2}"/>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40" name="Shape 2556">
            <a:extLst>
              <a:ext uri="{FF2B5EF4-FFF2-40B4-BE49-F238E27FC236}">
                <a16:creationId xmlns:a16="http://schemas.microsoft.com/office/drawing/2014/main" id="{C4F9D007-681F-4CE6-AA53-B7D841C37BC0}"/>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1" name="Rounded Rectangle 14">
            <a:extLst>
              <a:ext uri="{FF2B5EF4-FFF2-40B4-BE49-F238E27FC236}">
                <a16:creationId xmlns:a16="http://schemas.microsoft.com/office/drawing/2014/main" id="{0FCF7703-35AA-4CB2-9130-2B7D6898C9BC}"/>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42" name="Shape 2556">
            <a:extLst>
              <a:ext uri="{FF2B5EF4-FFF2-40B4-BE49-F238E27FC236}">
                <a16:creationId xmlns:a16="http://schemas.microsoft.com/office/drawing/2014/main" id="{FA036836-59AC-406F-A7C5-886B33470FBF}"/>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3" name="Rounded Rectangle 14">
            <a:extLst>
              <a:ext uri="{FF2B5EF4-FFF2-40B4-BE49-F238E27FC236}">
                <a16:creationId xmlns:a16="http://schemas.microsoft.com/office/drawing/2014/main" id="{AA1B5DF0-F255-4C0A-AC70-439476E733D5}"/>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4" name="Shape 2556">
            <a:extLst>
              <a:ext uri="{FF2B5EF4-FFF2-40B4-BE49-F238E27FC236}">
                <a16:creationId xmlns:a16="http://schemas.microsoft.com/office/drawing/2014/main" id="{4B37FD0E-6D58-4335-9873-0A24E4E89ACE}"/>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5" name="Rounded Rectangle 14">
            <a:extLst>
              <a:ext uri="{FF2B5EF4-FFF2-40B4-BE49-F238E27FC236}">
                <a16:creationId xmlns:a16="http://schemas.microsoft.com/office/drawing/2014/main" id="{A10D1EA6-87D9-41F2-985A-B56A1EE6F6A5}"/>
              </a:ext>
            </a:extLst>
          </p:cNvPr>
          <p:cNvSpPr/>
          <p:nvPr/>
        </p:nvSpPr>
        <p:spPr>
          <a:xfrm>
            <a:off x="61356" y="3243095"/>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6" name="Shape 2556">
            <a:extLst>
              <a:ext uri="{FF2B5EF4-FFF2-40B4-BE49-F238E27FC236}">
                <a16:creationId xmlns:a16="http://schemas.microsoft.com/office/drawing/2014/main" id="{08885627-D936-4DF3-A0D2-86020C48A8E4}"/>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7" name="Rounded Rectangle 14">
            <a:extLst>
              <a:ext uri="{FF2B5EF4-FFF2-40B4-BE49-F238E27FC236}">
                <a16:creationId xmlns:a16="http://schemas.microsoft.com/office/drawing/2014/main" id="{9089B818-3B15-42DD-B752-24AFF787DA77}"/>
              </a:ext>
            </a:extLst>
          </p:cNvPr>
          <p:cNvSpPr/>
          <p:nvPr/>
        </p:nvSpPr>
        <p:spPr>
          <a:xfrm>
            <a:off x="61356" y="4165046"/>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8" name="Shape 2556">
            <a:extLst>
              <a:ext uri="{FF2B5EF4-FFF2-40B4-BE49-F238E27FC236}">
                <a16:creationId xmlns:a16="http://schemas.microsoft.com/office/drawing/2014/main" id="{6EABFB7F-10BD-4776-A503-55E5955445E5}"/>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262494453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nodeType="clickEffect">
                                  <p:stCondLst>
                                    <p:cond delay="0"/>
                                  </p:stCondLst>
                                  <p:childTnLst>
                                    <p:animEffect transition="out" filter="circle(out)">
                                      <p:cBhvr>
                                        <p:cTn id="6" dur="2000"/>
                                        <p:tgtEl>
                                          <p:spTgt spid="7"/>
                                        </p:tgtEl>
                                      </p:cBhvr>
                                    </p:animEffect>
                                    <p:set>
                                      <p:cBhvr>
                                        <p:cTn id="7" dur="1" fill="hold">
                                          <p:stCondLst>
                                            <p:cond delay="19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5" presetClass="exit" presetSubtype="0" fill="hold" nodeType="clickEffect">
                                  <p:stCondLst>
                                    <p:cond delay="0"/>
                                  </p:stCondLst>
                                  <p:childTnLst>
                                    <p:animEffect transition="out" filter="fade">
                                      <p:cBhvr>
                                        <p:cTn id="11" dur="2000"/>
                                        <p:tgtEl>
                                          <p:spTgt spid="31"/>
                                        </p:tgtEl>
                                      </p:cBhvr>
                                    </p:animEffect>
                                    <p:anim calcmode="lin" valueType="num">
                                      <p:cBhvr>
                                        <p:cTn id="12" dur="2000"/>
                                        <p:tgtEl>
                                          <p:spTgt spid="31"/>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3" dur="2000"/>
                                        <p:tgtEl>
                                          <p:spTgt spid="31"/>
                                        </p:tgtEl>
                                        <p:attrNameLst>
                                          <p:attrName>ppt_h</p:attrName>
                                        </p:attrNameLst>
                                      </p:cBhvr>
                                      <p:tavLst>
                                        <p:tav tm="0">
                                          <p:val>
                                            <p:strVal val="ppt_h"/>
                                          </p:val>
                                        </p:tav>
                                        <p:tav tm="100000">
                                          <p:val>
                                            <p:strVal val="ppt_h"/>
                                          </p:val>
                                        </p:tav>
                                      </p:tavLst>
                                    </p:anim>
                                    <p:set>
                                      <p:cBhvr>
                                        <p:cTn id="14" dur="1" fill="hold">
                                          <p:stCondLst>
                                            <p:cond delay="1999"/>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3AD7BB40-6962-49F4-BAEC-EEDC72945BC0}"/>
              </a:ext>
            </a:extLst>
          </p:cNvPr>
          <p:cNvSpPr/>
          <p:nvPr/>
        </p:nvSpPr>
        <p:spPr>
          <a:xfrm>
            <a:off x="4022964" y="79529"/>
            <a:ext cx="8107680" cy="6219950"/>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457200" marR="0" lvl="0" indent="0" algn="r" defTabSz="914400" rtl="1" eaLnBrk="1" fontAlgn="auto" latinLnBrk="0" hangingPunct="1">
              <a:lnSpc>
                <a:spcPct val="100000"/>
              </a:lnSpc>
              <a:spcBef>
                <a:spcPts val="1200"/>
              </a:spcBef>
              <a:spcAft>
                <a:spcPts val="0"/>
              </a:spcAft>
              <a:buClrTx/>
              <a:buSzTx/>
              <a:buFontTx/>
              <a:buNone/>
              <a:tabLst>
                <a:tab pos="228600" algn="r"/>
              </a:tabLst>
              <a:defRPr/>
            </a:pP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p:txBody>
      </p:sp>
      <p:sp>
        <p:nvSpPr>
          <p:cNvPr id="116" name="TextBox 115">
            <a:extLst>
              <a:ext uri="{FF2B5EF4-FFF2-40B4-BE49-F238E27FC236}">
                <a16:creationId xmlns:a16="http://schemas.microsoft.com/office/drawing/2014/main" id="{4B28BD3F-389B-4239-8460-825C14BEA791}"/>
              </a:ext>
            </a:extLst>
          </p:cNvPr>
          <p:cNvSpPr txBox="1"/>
          <p:nvPr/>
        </p:nvSpPr>
        <p:spPr>
          <a:xfrm>
            <a:off x="3539482" y="185379"/>
            <a:ext cx="8264366" cy="410882"/>
          </a:xfrm>
          <a:prstGeom prst="rect">
            <a:avLst/>
          </a:prstGeom>
          <a:noFill/>
        </p:spPr>
        <p:txBody>
          <a:bodyPr wrap="square">
            <a:spAutoFit/>
          </a:bodyPr>
          <a:lstStyle/>
          <a:p>
            <a:pPr marL="0" marR="0" lvl="0" indent="0" algn="r" defTabSz="914400" rtl="1" eaLnBrk="1" fontAlgn="auto" latinLnBrk="0" hangingPunct="1">
              <a:lnSpc>
                <a:spcPct val="115000"/>
              </a:lnSpc>
              <a:spcBef>
                <a:spcPts val="2400"/>
              </a:spcBef>
              <a:spcAft>
                <a:spcPts val="0"/>
              </a:spcAft>
              <a:buClrTx/>
              <a:buSzTx/>
              <a:buFontTx/>
              <a:buNone/>
              <a:tabLst/>
              <a:defRPr/>
            </a:pPr>
            <a:endParaRPr kumimoji="0" lang="en-US" sz="1800" b="1" i="0" u="none" strike="noStrike" kern="0" cap="none" spc="0" normalizeH="0" baseline="0" noProof="0" dirty="0">
              <a:ln>
                <a:noFill/>
              </a:ln>
              <a:solidFill>
                <a:prstClr val="white"/>
              </a:solidFill>
              <a:effectLst/>
              <a:uLnTx/>
              <a:uFillTx/>
              <a:latin typeface="B Nazanin" panose="00000400000000000000" pitchFamily="2" charset="-78"/>
              <a:ea typeface="Times New Roman" panose="02020603050405020304" pitchFamily="18" charset="0"/>
              <a:cs typeface="B Nazanin" panose="00000400000000000000" pitchFamily="2" charset="-78"/>
            </a:endParaRPr>
          </a:p>
        </p:txBody>
      </p:sp>
      <p:sp>
        <p:nvSpPr>
          <p:cNvPr id="2" name="TextBox 1">
            <a:extLst>
              <a:ext uri="{FF2B5EF4-FFF2-40B4-BE49-F238E27FC236}">
                <a16:creationId xmlns:a16="http://schemas.microsoft.com/office/drawing/2014/main" id="{73AF0DC7-FF56-044A-6829-11AE924C809C}"/>
              </a:ext>
            </a:extLst>
          </p:cNvPr>
          <p:cNvSpPr txBox="1"/>
          <p:nvPr/>
        </p:nvSpPr>
        <p:spPr>
          <a:xfrm>
            <a:off x="3927634" y="702111"/>
            <a:ext cx="8264366" cy="3431709"/>
          </a:xfrm>
          <a:prstGeom prst="rect">
            <a:avLst/>
          </a:prstGeom>
          <a:noFill/>
        </p:spPr>
        <p:txBody>
          <a:bodyPr wrap="square">
            <a:spAutoFit/>
          </a:bodyPr>
          <a:lstStyle/>
          <a:p>
            <a:pPr lvl="0" algn="just" rtl="1">
              <a:lnSpc>
                <a:spcPct val="115000"/>
              </a:lnSpc>
              <a:spcBef>
                <a:spcPts val="600"/>
              </a:spcBef>
              <a:spcAft>
                <a:spcPts val="600"/>
              </a:spcAft>
              <a:defRPr/>
            </a:pPr>
            <a:r>
              <a:rPr lang="fa-IR" dirty="0">
                <a:solidFill>
                  <a:schemeClr val="bg1"/>
                </a:solidFill>
              </a:rPr>
              <a:t>   بنتونیت </a:t>
            </a:r>
            <a:r>
              <a:rPr lang="ar-SA" dirty="0">
                <a:solidFill>
                  <a:schemeClr val="bg1"/>
                </a:solidFill>
              </a:rPr>
              <a:t>مورداستفاده در میان لایه ژئوسنتتیک نوعی خاک رس است که دارای ترکیب شیمیایی و انواع مختلفی است. بنتونیت‌ها براثر هوازدگی خاکسترهای آتش‌فشانی و اغلب در حضور آب تشکیل می‌شوند و سنگ منشأ آن‌ها اکثراً بازیک است. بنتونیت با فرمول عمومی </a:t>
            </a:r>
            <a:r>
              <a:rPr lang="en-US" dirty="0">
                <a:solidFill>
                  <a:schemeClr val="bg1"/>
                </a:solidFill>
              </a:rPr>
              <a:t>(</a:t>
            </a:r>
            <a:r>
              <a:rPr lang="en-US" dirty="0" err="1">
                <a:solidFill>
                  <a:schemeClr val="bg1"/>
                </a:solidFill>
              </a:rPr>
              <a:t>Na,Ca</a:t>
            </a:r>
            <a:r>
              <a:rPr lang="en-US" dirty="0">
                <a:solidFill>
                  <a:schemeClr val="bg1"/>
                </a:solidFill>
              </a:rPr>
              <a:t>)(</a:t>
            </a:r>
            <a:r>
              <a:rPr lang="en-US" dirty="0" err="1">
                <a:solidFill>
                  <a:schemeClr val="bg1"/>
                </a:solidFill>
              </a:rPr>
              <a:t>Al,Mg</a:t>
            </a:r>
            <a:r>
              <a:rPr lang="en-US" dirty="0">
                <a:solidFill>
                  <a:schemeClr val="bg1"/>
                </a:solidFill>
              </a:rPr>
              <a:t>)(Si4O10)3(OH)6nH2o </a:t>
            </a:r>
            <a:r>
              <a:rPr lang="ar-SA" dirty="0">
                <a:solidFill>
                  <a:schemeClr val="bg1"/>
                </a:solidFill>
              </a:rPr>
              <a:t>در دسته رس‌ها قرار دارد و کانی غالب آن مونتموریونیت بوده و دارای ظرفیت تبادل کاتیونی بالایی است. بنتونیت در خانواده سیلیکات‌های صفحه‌ای و گروه اسمکتیت بوده و دارای ساختمان سه لایه‌ای می‌باشد که یک‌لایه آلومینیوم با پیوندهای سست بین دولایه سیلیس قرار می‌گیرد. بنتونیت به دلیل وجود این ساختمان سه لایه، دارای خاصیت کلوئیدی می‌باشد. وجود مونتموریونیت در بنتونیت خاصیت سوسپانسیون</a:t>
            </a:r>
            <a:r>
              <a:rPr lang="fa-IR" dirty="0">
                <a:solidFill>
                  <a:schemeClr val="bg1"/>
                </a:solidFill>
              </a:rPr>
              <a:t> </a:t>
            </a:r>
            <a:r>
              <a:rPr lang="ar-SA" dirty="0">
                <a:solidFill>
                  <a:schemeClr val="bg1"/>
                </a:solidFill>
              </a:rPr>
              <a:t>‌کنندگی مناسبی به آن می‌دهد و درنتیجه می‌تواند مواد آلی، پروتئین‌ها و اسیدهای آمینه را در ساختمان داخلی یا خارجی خود حفظ کند. </a:t>
            </a:r>
            <a:endParaRPr kumimoji="0" lang="fa-IR"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just" defTabSz="914400" rtl="1" eaLnBrk="1" fontAlgn="auto" latinLnBrk="0" hangingPunct="1">
              <a:lnSpc>
                <a:spcPct val="115000"/>
              </a:lnSpc>
              <a:spcBef>
                <a:spcPts val="600"/>
              </a:spcBef>
              <a:spcAft>
                <a:spcPts val="600"/>
              </a:spcAft>
              <a:buClrTx/>
              <a:buSzTx/>
              <a:buFontTx/>
              <a:buNone/>
              <a:tabLst/>
              <a:defRPr/>
            </a:pPr>
            <a:r>
              <a:rPr lang="fa-IR" baseline="0" dirty="0">
                <a:solidFill>
                  <a:prstClr val="white"/>
                </a:solidFill>
                <a:latin typeface="Times New Roman" panose="02020603050405020304" pitchFamily="18" charset="0"/>
                <a:ea typeface="Calibri" panose="020F0502020204030204" pitchFamily="34" charset="0"/>
                <a:cs typeface="B Nazanin" panose="00000400000000000000" pitchFamily="2" charset="-78"/>
              </a:rPr>
              <a:t> </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4" name="TextBox 3">
            <a:extLst>
              <a:ext uri="{FF2B5EF4-FFF2-40B4-BE49-F238E27FC236}">
                <a16:creationId xmlns:a16="http://schemas.microsoft.com/office/drawing/2014/main" id="{64ECE1A4-B95D-A19A-970F-9AA76EBFACCA}"/>
              </a:ext>
            </a:extLst>
          </p:cNvPr>
          <p:cNvSpPr txBox="1"/>
          <p:nvPr/>
        </p:nvSpPr>
        <p:spPr>
          <a:xfrm>
            <a:off x="3114609" y="121211"/>
            <a:ext cx="8264366" cy="410882"/>
          </a:xfrm>
          <a:prstGeom prst="rect">
            <a:avLst/>
          </a:prstGeom>
          <a:noFill/>
        </p:spPr>
        <p:txBody>
          <a:bodyPr wrap="square">
            <a:spAutoFit/>
          </a:bodyPr>
          <a:lstStyle/>
          <a:p>
            <a:pPr marL="0" marR="0" lvl="0" indent="0" algn="r" defTabSz="914400" rtl="1" eaLnBrk="1" fontAlgn="auto" latinLnBrk="0" hangingPunct="1">
              <a:lnSpc>
                <a:spcPct val="115000"/>
              </a:lnSpc>
              <a:spcBef>
                <a:spcPts val="2400"/>
              </a:spcBef>
              <a:spcAft>
                <a:spcPts val="0"/>
              </a:spcAft>
              <a:buClrTx/>
              <a:buSzTx/>
              <a:buFontTx/>
              <a:buNone/>
              <a:tabLst/>
              <a:defRPr/>
            </a:pPr>
            <a:r>
              <a:rPr kumimoji="0" lang="fa-IR" sz="1800" b="1" i="0" u="none" strike="noStrike" kern="0" cap="none" spc="0" normalizeH="0" baseline="0" noProof="0" dirty="0">
                <a:ln>
                  <a:noFill/>
                </a:ln>
                <a:solidFill>
                  <a:srgbClr val="FFFF00"/>
                </a:solidFill>
                <a:effectLst/>
                <a:uLnTx/>
                <a:uFillTx/>
                <a:latin typeface="Times New Roman" panose="02020603050405020304" pitchFamily="18" charset="0"/>
                <a:ea typeface="Times New Roman" panose="02020603050405020304" pitchFamily="18" charset="0"/>
                <a:cs typeface="B Titr" panose="00000700000000000000" pitchFamily="2" charset="-78"/>
              </a:rPr>
              <a:t>خاصیت خود ترمیم شوندگی و فرمول آن</a:t>
            </a:r>
            <a:endParaRPr kumimoji="0" lang="en-US" sz="1800" b="1" i="0" u="none" strike="noStrike" kern="0" cap="none" spc="0" normalizeH="0" baseline="0" noProof="0" dirty="0">
              <a:ln>
                <a:noFill/>
              </a:ln>
              <a:solidFill>
                <a:srgbClr val="FFFF00"/>
              </a:solidFill>
              <a:effectLst/>
              <a:uLnTx/>
              <a:uFillTx/>
              <a:latin typeface="B Nazanin" panose="00000400000000000000" pitchFamily="2" charset="-78"/>
              <a:ea typeface="Times New Roman" panose="02020603050405020304" pitchFamily="18" charset="0"/>
              <a:cs typeface="B Titr" panose="00000700000000000000" pitchFamily="2" charset="-78"/>
            </a:endParaRPr>
          </a:p>
        </p:txBody>
      </p:sp>
      <p:sp>
        <p:nvSpPr>
          <p:cNvPr id="37" name="Shape 2556">
            <a:extLst>
              <a:ext uri="{FF2B5EF4-FFF2-40B4-BE49-F238E27FC236}">
                <a16:creationId xmlns:a16="http://schemas.microsoft.com/office/drawing/2014/main" id="{4E10B3B7-7C33-4715-95BA-EBC035F78C82}"/>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8" name="Shape 2556">
            <a:extLst>
              <a:ext uri="{FF2B5EF4-FFF2-40B4-BE49-F238E27FC236}">
                <a16:creationId xmlns:a16="http://schemas.microsoft.com/office/drawing/2014/main" id="{38A0A404-62F9-4E82-81F8-48597A31E464}"/>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9" name="Rounded Rectangle 14">
            <a:extLst>
              <a:ext uri="{FF2B5EF4-FFF2-40B4-BE49-F238E27FC236}">
                <a16:creationId xmlns:a16="http://schemas.microsoft.com/office/drawing/2014/main" id="{2046D040-E386-47B1-8ACE-A1BCDC40D0E2}"/>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40" name="Shape 2556">
            <a:extLst>
              <a:ext uri="{FF2B5EF4-FFF2-40B4-BE49-F238E27FC236}">
                <a16:creationId xmlns:a16="http://schemas.microsoft.com/office/drawing/2014/main" id="{C4F9D007-681F-4CE6-AA53-B7D841C37BC0}"/>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1" name="Rounded Rectangle 14">
            <a:extLst>
              <a:ext uri="{FF2B5EF4-FFF2-40B4-BE49-F238E27FC236}">
                <a16:creationId xmlns:a16="http://schemas.microsoft.com/office/drawing/2014/main" id="{0FCF7703-35AA-4CB2-9130-2B7D6898C9BC}"/>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42" name="Shape 2556">
            <a:extLst>
              <a:ext uri="{FF2B5EF4-FFF2-40B4-BE49-F238E27FC236}">
                <a16:creationId xmlns:a16="http://schemas.microsoft.com/office/drawing/2014/main" id="{FA036836-59AC-406F-A7C5-886B33470FBF}"/>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3" name="Rounded Rectangle 14">
            <a:extLst>
              <a:ext uri="{FF2B5EF4-FFF2-40B4-BE49-F238E27FC236}">
                <a16:creationId xmlns:a16="http://schemas.microsoft.com/office/drawing/2014/main" id="{AA1B5DF0-F255-4C0A-AC70-439476E733D5}"/>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4" name="Shape 2556">
            <a:extLst>
              <a:ext uri="{FF2B5EF4-FFF2-40B4-BE49-F238E27FC236}">
                <a16:creationId xmlns:a16="http://schemas.microsoft.com/office/drawing/2014/main" id="{4B37FD0E-6D58-4335-9873-0A24E4E89ACE}"/>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5" name="Rounded Rectangle 14">
            <a:extLst>
              <a:ext uri="{FF2B5EF4-FFF2-40B4-BE49-F238E27FC236}">
                <a16:creationId xmlns:a16="http://schemas.microsoft.com/office/drawing/2014/main" id="{A10D1EA6-87D9-41F2-985A-B56A1EE6F6A5}"/>
              </a:ext>
            </a:extLst>
          </p:cNvPr>
          <p:cNvSpPr/>
          <p:nvPr/>
        </p:nvSpPr>
        <p:spPr>
          <a:xfrm>
            <a:off x="61356" y="3243095"/>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6" name="Shape 2556">
            <a:extLst>
              <a:ext uri="{FF2B5EF4-FFF2-40B4-BE49-F238E27FC236}">
                <a16:creationId xmlns:a16="http://schemas.microsoft.com/office/drawing/2014/main" id="{08885627-D936-4DF3-A0D2-86020C48A8E4}"/>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7" name="Rounded Rectangle 14">
            <a:extLst>
              <a:ext uri="{FF2B5EF4-FFF2-40B4-BE49-F238E27FC236}">
                <a16:creationId xmlns:a16="http://schemas.microsoft.com/office/drawing/2014/main" id="{9089B818-3B15-42DD-B752-24AFF787DA77}"/>
              </a:ext>
            </a:extLst>
          </p:cNvPr>
          <p:cNvSpPr/>
          <p:nvPr/>
        </p:nvSpPr>
        <p:spPr>
          <a:xfrm>
            <a:off x="61356" y="4165046"/>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8" name="Shape 2556">
            <a:extLst>
              <a:ext uri="{FF2B5EF4-FFF2-40B4-BE49-F238E27FC236}">
                <a16:creationId xmlns:a16="http://schemas.microsoft.com/office/drawing/2014/main" id="{6EABFB7F-10BD-4776-A503-55E5955445E5}"/>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266844557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1000" t="-28000" r="-1000"/>
          </a:stretch>
        </a:blip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5637CCD-1F9D-4AD9-937B-2C3DE87CB2B8}"/>
              </a:ext>
            </a:extLst>
          </p:cNvPr>
          <p:cNvSpPr/>
          <p:nvPr/>
        </p:nvSpPr>
        <p:spPr>
          <a:xfrm>
            <a:off x="1011782" y="1473765"/>
            <a:ext cx="8919872" cy="1508105"/>
          </a:xfrm>
          <a:prstGeom prst="rect">
            <a:avLst/>
          </a:prstGeom>
        </p:spPr>
        <p:txBody>
          <a:bodyPr wrap="square">
            <a:spAutoFit/>
          </a:bodyPr>
          <a:lstStyle/>
          <a:p>
            <a:pPr marL="0" marR="0" lvl="0" indent="0" algn="ctr" defTabSz="914400" rtl="1" eaLnBrk="1" fontAlgn="auto" latinLnBrk="0" hangingPunct="1">
              <a:lnSpc>
                <a:spcPct val="115000"/>
              </a:lnSpc>
              <a:spcBef>
                <a:spcPts val="0"/>
              </a:spcBef>
              <a:spcAft>
                <a:spcPts val="0"/>
              </a:spcAft>
              <a:buClrTx/>
              <a:buSzTx/>
              <a:buFontTx/>
              <a:buNone/>
              <a:tabLst/>
              <a:defRPr/>
            </a:pPr>
            <a:r>
              <a:rPr kumimoji="0" lang="fa-IR" sz="4000" b="1" i="0" u="none" strike="noStrike" kern="1200" cap="none" spc="0" normalizeH="0" baseline="0" noProof="0" dirty="0">
                <a:ln>
                  <a:noFill/>
                </a:ln>
                <a:solidFill>
                  <a:prstClr val="white"/>
                </a:solidFill>
                <a:effectLst>
                  <a:outerShdw blurRad="69850" dist="43180" dir="5400000" sx="0" sy="0">
                    <a:srgbClr val="000000">
                      <a:alpha val="65000"/>
                    </a:srgbClr>
                  </a:outerShdw>
                </a:effectLst>
                <a:uLnTx/>
                <a:uFillTx/>
                <a:latin typeface="IranNastaliq" panose="02020505000000020003" pitchFamily="18" charset="0"/>
                <a:ea typeface="Calibri" panose="020F0502020204030204" pitchFamily="34" charset="0"/>
                <a:cs typeface="B Nazanin" panose="00000400000000000000" pitchFamily="2" charset="-78"/>
              </a:rPr>
              <a:t>طرح</a:t>
            </a:r>
            <a:r>
              <a:rPr kumimoji="0" lang="fa-IR" sz="4000" b="1" i="0" u="none" strike="noStrike" kern="1200" cap="none" spc="0" normalizeH="0" noProof="0" dirty="0">
                <a:ln>
                  <a:noFill/>
                </a:ln>
                <a:solidFill>
                  <a:prstClr val="white"/>
                </a:solidFill>
                <a:effectLst>
                  <a:outerShdw blurRad="69850" dist="43180" dir="5400000" sx="0" sy="0">
                    <a:srgbClr val="000000">
                      <a:alpha val="65000"/>
                    </a:srgbClr>
                  </a:outerShdw>
                </a:effectLst>
                <a:uLnTx/>
                <a:uFillTx/>
                <a:latin typeface="IranNastaliq" panose="02020505000000020003" pitchFamily="18" charset="0"/>
                <a:ea typeface="Calibri" panose="020F0502020204030204" pitchFamily="34" charset="0"/>
                <a:cs typeface="B Nazanin" panose="00000400000000000000" pitchFamily="2" charset="-78"/>
              </a:rPr>
              <a:t> و </a:t>
            </a:r>
            <a:r>
              <a:rPr kumimoji="0" lang="ar-SA" sz="4000" b="1" i="0" u="none" strike="noStrike" kern="1200" cap="none" spc="0" normalizeH="0" baseline="0" noProof="0" dirty="0">
                <a:ln>
                  <a:noFill/>
                </a:ln>
                <a:solidFill>
                  <a:prstClr val="white"/>
                </a:solidFill>
                <a:effectLst>
                  <a:outerShdw blurRad="69850" dist="43180" dir="5400000" sx="0" sy="0">
                    <a:srgbClr val="000000">
                      <a:alpha val="65000"/>
                    </a:srgbClr>
                  </a:outerShdw>
                </a:effectLst>
                <a:uLnTx/>
                <a:uFillTx/>
                <a:latin typeface="IranNastaliq" panose="02020505000000020003" pitchFamily="18" charset="0"/>
                <a:ea typeface="Calibri" panose="020F0502020204030204" pitchFamily="34" charset="0"/>
                <a:cs typeface="B Nazanin" panose="00000400000000000000" pitchFamily="2" charset="-78"/>
              </a:rPr>
              <a:t>ساخت </a:t>
            </a:r>
            <a:r>
              <a:rPr kumimoji="0" lang="fa-IR" sz="4000" b="1" i="0" u="none" strike="noStrike" kern="1200" cap="none" spc="0" normalizeH="0" baseline="0" noProof="0" dirty="0">
                <a:ln>
                  <a:noFill/>
                </a:ln>
                <a:solidFill>
                  <a:prstClr val="white"/>
                </a:solidFill>
                <a:effectLst>
                  <a:outerShdw blurRad="69850" dist="43180" dir="5400000" sx="0" sy="0">
                    <a:srgbClr val="000000">
                      <a:alpha val="65000"/>
                    </a:srgbClr>
                  </a:outerShdw>
                </a:effectLst>
                <a:uLnTx/>
                <a:uFillTx/>
                <a:latin typeface="IranNastaliq" panose="02020505000000020003" pitchFamily="18" charset="0"/>
                <a:ea typeface="Calibri" panose="020F0502020204030204" pitchFamily="34" charset="0"/>
                <a:cs typeface="B Nazanin" panose="00000400000000000000" pitchFamily="2" charset="-78"/>
              </a:rPr>
              <a:t>لایه </a:t>
            </a:r>
            <a:r>
              <a:rPr lang="fa-IR" sz="4000" b="1" dirty="0">
                <a:solidFill>
                  <a:prstClr val="white"/>
                </a:solidFill>
                <a:effectLst>
                  <a:outerShdw blurRad="69850" dist="43180" dir="5400000" sx="0" sy="0">
                    <a:srgbClr val="000000">
                      <a:alpha val="65000"/>
                    </a:srgbClr>
                  </a:outerShdw>
                </a:effectLst>
                <a:latin typeface="IranNastaliq" panose="02020505000000020003" pitchFamily="18" charset="0"/>
                <a:ea typeface="Calibri" panose="020F0502020204030204" pitchFamily="34" charset="0"/>
                <a:cs typeface="B Nazanin" panose="00000400000000000000" pitchFamily="2" charset="-78"/>
              </a:rPr>
              <a:t>رس کامپوزیتی</a:t>
            </a:r>
            <a:r>
              <a:rPr kumimoji="0" lang="fa-IR" sz="4000" b="1" i="0" u="none" strike="noStrike" kern="1200" cap="none" spc="0" normalizeH="0" baseline="0" noProof="0" dirty="0">
                <a:ln>
                  <a:noFill/>
                </a:ln>
                <a:solidFill>
                  <a:prstClr val="white"/>
                </a:solidFill>
                <a:effectLst>
                  <a:outerShdw blurRad="69850" dist="43180" dir="5400000" sx="0" sy="0">
                    <a:srgbClr val="000000">
                      <a:alpha val="65000"/>
                    </a:srgbClr>
                  </a:outerShdw>
                </a:effectLst>
                <a:uLnTx/>
                <a:uFillTx/>
                <a:latin typeface="IranNastaliq" panose="02020505000000020003" pitchFamily="18" charset="0"/>
                <a:ea typeface="Calibri" panose="020F0502020204030204" pitchFamily="34" charset="0"/>
                <a:cs typeface="B Nazanin" panose="00000400000000000000" pitchFamily="2" charset="-78"/>
              </a:rPr>
              <a:t>(</a:t>
            </a:r>
            <a:r>
              <a:rPr lang="en-US" sz="4000" b="1" dirty="0">
                <a:solidFill>
                  <a:prstClr val="white"/>
                </a:solidFill>
                <a:effectLst>
                  <a:outerShdw blurRad="69850" dist="43180" dir="5400000" sx="0" sy="0">
                    <a:srgbClr val="000000">
                      <a:alpha val="65000"/>
                    </a:srgbClr>
                  </a:outerShdw>
                </a:effectLst>
                <a:latin typeface="IranNastaliq" panose="02020505000000020003" pitchFamily="18" charset="0"/>
                <a:ea typeface="Calibri" panose="020F0502020204030204" pitchFamily="34" charset="0"/>
                <a:cs typeface="B Nazanin" panose="00000400000000000000" pitchFamily="2" charset="-78"/>
              </a:rPr>
              <a:t>C</a:t>
            </a:r>
            <a:r>
              <a:rPr kumimoji="0" lang="en-US" sz="4000" b="1" i="0" u="none" strike="noStrike" kern="1200" cap="none" spc="0" normalizeH="0" baseline="0" noProof="0" dirty="0">
                <a:ln>
                  <a:noFill/>
                </a:ln>
                <a:solidFill>
                  <a:prstClr val="white"/>
                </a:solidFill>
                <a:effectLst>
                  <a:outerShdw blurRad="69850" dist="43180" dir="5400000" sx="0" sy="0">
                    <a:srgbClr val="000000">
                      <a:alpha val="65000"/>
                    </a:srgbClr>
                  </a:outerShdw>
                </a:effectLst>
                <a:uLnTx/>
                <a:uFillTx/>
                <a:latin typeface="IranNastaliq" panose="02020505000000020003" pitchFamily="18" charset="0"/>
                <a:ea typeface="Calibri" panose="020F0502020204030204" pitchFamily="34" charset="0"/>
                <a:cs typeface="B Nazanin" panose="00000400000000000000" pitchFamily="2" charset="-78"/>
              </a:rPr>
              <a:t>CL</a:t>
            </a:r>
            <a:r>
              <a:rPr kumimoji="0" lang="fa-IR" sz="4000" b="1" i="0" u="none" strike="noStrike" kern="1200" cap="none" spc="0" normalizeH="0" baseline="0" noProof="0" dirty="0">
                <a:ln>
                  <a:noFill/>
                </a:ln>
                <a:solidFill>
                  <a:prstClr val="white"/>
                </a:solidFill>
                <a:effectLst>
                  <a:outerShdw blurRad="69850" dist="43180" dir="5400000" sx="0" sy="0">
                    <a:srgbClr val="000000">
                      <a:alpha val="65000"/>
                    </a:srgbClr>
                  </a:outerShdw>
                </a:effectLst>
                <a:uLnTx/>
                <a:uFillTx/>
                <a:latin typeface="IranNastaliq" panose="02020505000000020003" pitchFamily="18" charset="0"/>
                <a:ea typeface="Calibri" panose="020F0502020204030204" pitchFamily="34" charset="0"/>
                <a:cs typeface="B Nazanin" panose="00000400000000000000" pitchFamily="2" charset="-78"/>
              </a:rPr>
              <a:t>)</a:t>
            </a:r>
            <a:r>
              <a:rPr kumimoji="0" lang="fa-IR" sz="4000" b="1" i="0" u="none" strike="noStrike" kern="1200" cap="none" spc="0" normalizeH="0" noProof="0" dirty="0">
                <a:ln>
                  <a:noFill/>
                </a:ln>
                <a:solidFill>
                  <a:prstClr val="white"/>
                </a:solidFill>
                <a:effectLst>
                  <a:outerShdw blurRad="69850" dist="43180" dir="5400000" sx="0" sy="0">
                    <a:srgbClr val="000000">
                      <a:alpha val="65000"/>
                    </a:srgbClr>
                  </a:outerShdw>
                </a:effectLst>
                <a:uLnTx/>
                <a:uFillTx/>
                <a:latin typeface="IranNastaliq" panose="02020505000000020003" pitchFamily="18" charset="0"/>
                <a:ea typeface="Calibri" panose="020F0502020204030204" pitchFamily="34" charset="0"/>
                <a:cs typeface="B Nazanin" panose="00000400000000000000" pitchFamily="2" charset="-78"/>
              </a:rPr>
              <a:t> و لایه رسی </a:t>
            </a:r>
            <a:r>
              <a:rPr kumimoji="0" lang="ar-SA" sz="4000" b="1" i="0" u="none" strike="noStrike" kern="1200" cap="none" spc="0" normalizeH="0" baseline="0" noProof="0" dirty="0">
                <a:ln>
                  <a:noFill/>
                </a:ln>
                <a:solidFill>
                  <a:prstClr val="white"/>
                </a:solidFill>
                <a:effectLst>
                  <a:outerShdw blurRad="69850" dist="43180" dir="5400000" sx="0" sy="0">
                    <a:srgbClr val="000000">
                      <a:alpha val="65000"/>
                    </a:srgbClr>
                  </a:outerShdw>
                </a:effectLst>
                <a:uLnTx/>
                <a:uFillTx/>
                <a:latin typeface="IranNastaliq" panose="02020505000000020003" pitchFamily="18" charset="0"/>
                <a:ea typeface="Calibri" panose="020F0502020204030204" pitchFamily="34" charset="0"/>
                <a:cs typeface="B Nazanin" panose="00000400000000000000" pitchFamily="2" charset="-78"/>
              </a:rPr>
              <a:t>ژئوسنت</a:t>
            </a:r>
            <a:r>
              <a:rPr kumimoji="0" lang="fa-IR" sz="4000" b="1" i="0" u="none" strike="noStrike" kern="1200" cap="none" spc="0" normalizeH="0" baseline="0" noProof="0" dirty="0">
                <a:ln>
                  <a:noFill/>
                </a:ln>
                <a:solidFill>
                  <a:prstClr val="white"/>
                </a:solidFill>
                <a:effectLst>
                  <a:outerShdw blurRad="69850" dist="43180" dir="5400000" sx="0" sy="0">
                    <a:srgbClr val="000000">
                      <a:alpha val="65000"/>
                    </a:srgbClr>
                  </a:outerShdw>
                </a:effectLst>
                <a:uLnTx/>
                <a:uFillTx/>
                <a:latin typeface="IranNastaliq" panose="02020505000000020003" pitchFamily="18" charset="0"/>
                <a:ea typeface="Calibri" panose="020F0502020204030204" pitchFamily="34" charset="0"/>
                <a:cs typeface="B Nazanin" panose="00000400000000000000" pitchFamily="2" charset="-78"/>
              </a:rPr>
              <a:t>ت</a:t>
            </a:r>
            <a:r>
              <a:rPr kumimoji="0" lang="ar-SA" sz="4000" b="1" i="0" u="none" strike="noStrike" kern="1200" cap="none" spc="0" normalizeH="0" baseline="0" noProof="0" dirty="0">
                <a:ln>
                  <a:noFill/>
                </a:ln>
                <a:solidFill>
                  <a:prstClr val="white"/>
                </a:solidFill>
                <a:effectLst>
                  <a:outerShdw blurRad="69850" dist="43180" dir="5400000" sx="0" sy="0">
                    <a:srgbClr val="000000">
                      <a:alpha val="65000"/>
                    </a:srgbClr>
                  </a:outerShdw>
                </a:effectLst>
                <a:uLnTx/>
                <a:uFillTx/>
                <a:latin typeface="IranNastaliq" panose="02020505000000020003" pitchFamily="18" charset="0"/>
                <a:ea typeface="Calibri" panose="020F0502020204030204" pitchFamily="34" charset="0"/>
                <a:cs typeface="B Nazanin" panose="00000400000000000000" pitchFamily="2" charset="-78"/>
              </a:rPr>
              <a:t>یک (</a:t>
            </a:r>
            <a:r>
              <a:rPr kumimoji="0" lang="en-US" sz="4000" b="1" i="0" u="none" strike="noStrike" kern="1200" cap="none" spc="0" normalizeH="0" baseline="0" noProof="0" dirty="0">
                <a:ln>
                  <a:noFill/>
                </a:ln>
                <a:solidFill>
                  <a:prstClr val="white"/>
                </a:solidFill>
                <a:effectLst>
                  <a:outerShdw blurRad="69850" dist="43180" dir="5400000" sx="0" sy="0">
                    <a:srgbClr val="000000">
                      <a:alpha val="65000"/>
                    </a:srgbClr>
                  </a:outerShdw>
                </a:effectLst>
                <a:uLnTx/>
                <a:uFillTx/>
                <a:latin typeface="Times New Roman" panose="02020603050405020304" pitchFamily="18" charset="0"/>
                <a:ea typeface="Calibri" panose="020F0502020204030204" pitchFamily="34" charset="0"/>
                <a:cs typeface="Arial" panose="020B0604020202020204" pitchFamily="34" charset="0"/>
              </a:rPr>
              <a:t>GCL</a:t>
            </a:r>
            <a:r>
              <a:rPr kumimoji="0" lang="ar-SA" sz="4000" b="1" i="0" u="none" strike="noStrike" kern="1200" cap="none" spc="0" normalizeH="0" baseline="0" noProof="0" dirty="0">
                <a:ln>
                  <a:noFill/>
                </a:ln>
                <a:solidFill>
                  <a:prstClr val="white"/>
                </a:solidFill>
                <a:effectLst>
                  <a:outerShdw blurRad="69850" dist="43180" dir="5400000" sx="0" sy="0">
                    <a:srgbClr val="000000">
                      <a:alpha val="65000"/>
                    </a:srgbClr>
                  </a:outerShdw>
                </a:effectLst>
                <a:uLnTx/>
                <a:uFillTx/>
                <a:latin typeface="IranNastaliq" panose="02020505000000020003" pitchFamily="18" charset="0"/>
                <a:ea typeface="Calibri" panose="020F0502020204030204" pitchFamily="34" charset="0"/>
                <a:cs typeface="B Nazanin" panose="00000400000000000000" pitchFamily="2" charset="-78"/>
              </a:rPr>
              <a:t>)</a:t>
            </a:r>
            <a:endParaRPr kumimoji="0" lang="en-US" sz="4000" b="0" i="0" u="none" strike="noStrike" kern="1200" cap="none" spc="0" normalizeH="0" baseline="0" noProof="0" dirty="0">
              <a:ln>
                <a:noFill/>
              </a:ln>
              <a:solidFill>
                <a:srgbClr val="00B050"/>
              </a:solidFill>
              <a:effectLst/>
              <a:uLnTx/>
              <a:uFillTx/>
              <a:latin typeface="Calibri" panose="020F0502020204030204"/>
              <a:ea typeface="+mn-ea"/>
              <a:cs typeface="B Titr" panose="00000700000000000000" pitchFamily="2" charset="-78"/>
            </a:endParaRPr>
          </a:p>
        </p:txBody>
      </p:sp>
      <p:pic>
        <p:nvPicPr>
          <p:cNvPr id="18" name="Picture 17">
            <a:extLst>
              <a:ext uri="{FF2B5EF4-FFF2-40B4-BE49-F238E27FC236}">
                <a16:creationId xmlns:a16="http://schemas.microsoft.com/office/drawing/2014/main" id="{136164E6-3C22-44EA-83C5-EB90D31FA9D7}"/>
              </a:ext>
            </a:extLst>
          </p:cNvPr>
          <p:cNvPicPr>
            <a:picLocks noChangeAspect="1"/>
          </p:cNvPicPr>
          <p:nvPr/>
        </p:nvPicPr>
        <p:blipFill rotWithShape="1">
          <a:blip r:embed="rId3">
            <a:extLst>
              <a:ext uri="{28A0092B-C50C-407E-A947-70E740481C1C}">
                <a14:useLocalDpi xmlns:a14="http://schemas.microsoft.com/office/drawing/2010/main" val="0"/>
              </a:ext>
            </a:extLst>
          </a:blip>
          <a:srcRect l="31138" t="7321" r="31549" b="32472"/>
          <a:stretch/>
        </p:blipFill>
        <p:spPr>
          <a:xfrm>
            <a:off x="9992533" y="1140597"/>
            <a:ext cx="1858126" cy="1700918"/>
          </a:xfrm>
          <a:prstGeom prst="rect">
            <a:avLst/>
          </a:prstGeom>
        </p:spPr>
      </p:pic>
      <p:pic>
        <p:nvPicPr>
          <p:cNvPr id="4" name="Picture 3">
            <a:extLst>
              <a:ext uri="{FF2B5EF4-FFF2-40B4-BE49-F238E27FC236}">
                <a16:creationId xmlns:a16="http://schemas.microsoft.com/office/drawing/2014/main" id="{64E8D750-F06C-46F5-A243-A6A604D3A725}"/>
              </a:ext>
            </a:extLst>
          </p:cNvPr>
          <p:cNvPicPr/>
          <p:nvPr/>
        </p:nvPicPr>
        <p:blipFill>
          <a:blip r:embed="rId4">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0" y="0"/>
            <a:ext cx="2023564" cy="1473765"/>
          </a:xfrm>
          <a:prstGeom prst="rect">
            <a:avLst/>
          </a:prstGeom>
        </p:spPr>
      </p:pic>
      <p:sp>
        <p:nvSpPr>
          <p:cNvPr id="5" name="TextBox 4">
            <a:extLst>
              <a:ext uri="{FF2B5EF4-FFF2-40B4-BE49-F238E27FC236}">
                <a16:creationId xmlns:a16="http://schemas.microsoft.com/office/drawing/2014/main" id="{1143C9B9-9F92-4A9B-A217-9FC159C3FF9A}"/>
              </a:ext>
            </a:extLst>
          </p:cNvPr>
          <p:cNvSpPr txBox="1"/>
          <p:nvPr/>
        </p:nvSpPr>
        <p:spPr>
          <a:xfrm>
            <a:off x="4512953" y="4078705"/>
            <a:ext cx="1893467" cy="738664"/>
          </a:xfrm>
          <a:prstGeom prst="rect">
            <a:avLst/>
          </a:prstGeom>
          <a:noFill/>
        </p:spPr>
        <p:txBody>
          <a:bodyPr wrap="none" rtlCol="0">
            <a:spAutoFit/>
          </a:bodyPr>
          <a:lstStyle/>
          <a:p>
            <a:pPr lvl="0" algn="ctr" defTabSz="914400" rtl="1" fontAlgn="base">
              <a:spcBef>
                <a:spcPct val="0"/>
              </a:spcBef>
              <a:spcAft>
                <a:spcPct val="0"/>
              </a:spcAft>
            </a:pPr>
            <a:r>
              <a:rPr lang="fa-IR" dirty="0">
                <a:cs typeface="B Nazanin" pitchFamily="2" charset="-78"/>
              </a:rPr>
              <a:t>ارائه </a:t>
            </a:r>
          </a:p>
          <a:p>
            <a:pPr lvl="0" algn="ctr" defTabSz="914400" rtl="1" fontAlgn="base">
              <a:spcBef>
                <a:spcPct val="0"/>
              </a:spcBef>
              <a:spcAft>
                <a:spcPct val="0"/>
              </a:spcAft>
            </a:pPr>
            <a:r>
              <a:rPr lang="fa-IR" sz="2400" b="1" dirty="0">
                <a:cs typeface="B Nazanin" pitchFamily="2" charset="-78"/>
              </a:rPr>
              <a:t>فریدون خسروی</a:t>
            </a:r>
          </a:p>
        </p:txBody>
      </p:sp>
    </p:spTree>
    <p:extLst>
      <p:ext uri="{BB962C8B-B14F-4D97-AF65-F5344CB8AC3E}">
        <p14:creationId xmlns:p14="http://schemas.microsoft.com/office/powerpoint/2010/main" val="3583105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50"/>
                                        <p:tgtEl>
                                          <p:spTgt spid="5"/>
                                        </p:tgtEl>
                                      </p:cBhvr>
                                    </p:animEffect>
                                    <p:anim calcmode="lin" valueType="num">
                                      <p:cBhvr>
                                        <p:cTn id="8" dur="750" fill="hold"/>
                                        <p:tgtEl>
                                          <p:spTgt spid="5"/>
                                        </p:tgtEl>
                                        <p:attrNameLst>
                                          <p:attrName>ppt_x</p:attrName>
                                        </p:attrNameLst>
                                      </p:cBhvr>
                                      <p:tavLst>
                                        <p:tav tm="0">
                                          <p:val>
                                            <p:strVal val="#ppt_x"/>
                                          </p:val>
                                        </p:tav>
                                        <p:tav tm="100000">
                                          <p:val>
                                            <p:strVal val="#ppt_x"/>
                                          </p:val>
                                        </p:tav>
                                      </p:tavLst>
                                    </p:anim>
                                    <p:anim calcmode="lin" valueType="num">
                                      <p:cBhvr>
                                        <p:cTn id="9" dur="7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9D9A0CB2-49AE-4F4C-BDF1-7EFBFA4E8FE0}"/>
              </a:ext>
            </a:extLst>
          </p:cNvPr>
          <p:cNvSpPr/>
          <p:nvPr/>
        </p:nvSpPr>
        <p:spPr>
          <a:xfrm>
            <a:off x="3583709" y="146291"/>
            <a:ext cx="8608291" cy="6822812"/>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D5F028AD-CE08-4D8B-9D1F-74436520BFD3}"/>
              </a:ext>
            </a:extLst>
          </p:cNvPr>
          <p:cNvSpPr txBox="1"/>
          <p:nvPr/>
        </p:nvSpPr>
        <p:spPr>
          <a:xfrm>
            <a:off x="3217986" y="915637"/>
            <a:ext cx="8805590" cy="2616101"/>
          </a:xfrm>
          <a:prstGeom prst="rect">
            <a:avLst/>
          </a:prstGeom>
          <a:noFill/>
        </p:spPr>
        <p:txBody>
          <a:bodyPr wrap="square">
            <a:spAutoFit/>
          </a:bodyPr>
          <a:lstStyle/>
          <a:p>
            <a:pPr marR="0" lvl="0" algn="r" defTabSz="914400" rtl="1" eaLnBrk="1" fontAlgn="auto" latinLnBrk="0" hangingPunct="1">
              <a:lnSpc>
                <a:spcPct val="100000"/>
              </a:lnSpc>
              <a:spcBef>
                <a:spcPts val="0"/>
              </a:spcBef>
              <a:spcAft>
                <a:spcPts val="0"/>
              </a:spcAft>
              <a:buClrTx/>
              <a:buSzPts val="1200"/>
              <a:tabLst/>
              <a:defRPr/>
            </a:pPr>
            <a:r>
              <a:rPr lang="fa-IR" b="1" dirty="0">
                <a:solidFill>
                  <a:srgbClr val="FFFF00"/>
                </a:solidFill>
                <a:latin typeface="Times New Roman" panose="02020603050405020304" pitchFamily="18" charset="0"/>
                <a:ea typeface="Times New Roman" panose="02020603050405020304" pitchFamily="18" charset="0"/>
                <a:cs typeface="B Nazanin" panose="00000400000000000000" pitchFamily="2" charset="-78"/>
              </a:rPr>
              <a:t>1- </a:t>
            </a:r>
            <a:r>
              <a:rPr lang="ar-SA" sz="18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آزمایش دانه‌بندی</a:t>
            </a:r>
            <a:r>
              <a:rPr lang="fa-IR" sz="18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  :</a:t>
            </a:r>
            <a:r>
              <a:rPr lang="ar-SA" sz="18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 </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خاک یکی از انواع مهم آزمایش خاک است که بر اساس </a:t>
            </a:r>
            <a:r>
              <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ASTM D422-63</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انجام می­گیرد، نحوه توزیع دانه‌های خاک به دو صورت انجام می­گیرد. اساس آزمایش دانه‌بندی، رده‌بندی انواع خاک‌ها بر اساس اندازه دانه‌ها</a:t>
            </a:r>
            <a:endParaRPr lang="fa-IR"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p>
            <a:pPr marR="0" lvl="0" algn="r" defTabSz="914400" rtl="1" eaLnBrk="1" fontAlgn="auto" latinLnBrk="0" hangingPunct="1">
              <a:lnSpc>
                <a:spcPct val="100000"/>
              </a:lnSpc>
              <a:spcBef>
                <a:spcPts val="0"/>
              </a:spcBef>
              <a:spcAft>
                <a:spcPts val="0"/>
              </a:spcAft>
              <a:buClrTx/>
              <a:buSzPts val="1200"/>
              <a:tabLst/>
              <a:defRPr/>
            </a:pPr>
            <a:endParaRPr lang="fa-IR"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p>
            <a:pPr marR="0" lvl="0" algn="r" defTabSz="914400" rtl="1" eaLnBrk="1" fontAlgn="auto" latinLnBrk="0" hangingPunct="1">
              <a:lnSpc>
                <a:spcPct val="100000"/>
              </a:lnSpc>
              <a:spcBef>
                <a:spcPts val="0"/>
              </a:spcBef>
              <a:spcAft>
                <a:spcPts val="0"/>
              </a:spcAft>
              <a:buClrTx/>
              <a:buSzPts val="1200"/>
              <a:tabLst/>
              <a:defRPr/>
            </a:pPr>
            <a:r>
              <a:rPr lang="fa-IR" dirty="0">
                <a:solidFill>
                  <a:schemeClr val="bg1"/>
                </a:solidFill>
                <a:latin typeface="Times New Roman" panose="02020603050405020304" pitchFamily="18" charset="0"/>
                <a:ea typeface="Calibri" panose="020F0502020204030204" pitchFamily="34" charset="0"/>
                <a:cs typeface="B Nazanin" panose="00000400000000000000" pitchFamily="2" charset="-78"/>
              </a:rPr>
              <a:t>1-1- </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آزمایش دانه‌بندی به روش خشک</a:t>
            </a:r>
            <a:endParaRPr lang="fa-IR" dirty="0">
              <a:solidFill>
                <a:schemeClr val="bg1"/>
              </a:solidFill>
              <a:latin typeface="Times New Roman" panose="02020603050405020304" pitchFamily="18" charset="0"/>
              <a:ea typeface="Calibri" panose="020F0502020204030204" pitchFamily="34" charset="0"/>
              <a:cs typeface="B Nazanin" panose="00000400000000000000" pitchFamily="2" charset="-78"/>
            </a:endParaRPr>
          </a:p>
          <a:p>
            <a:pPr marR="0" lvl="0" algn="r" defTabSz="914400" rtl="1" eaLnBrk="1" fontAlgn="auto" latinLnBrk="0" hangingPunct="1">
              <a:lnSpc>
                <a:spcPct val="100000"/>
              </a:lnSpc>
              <a:spcBef>
                <a:spcPts val="0"/>
              </a:spcBef>
              <a:spcAft>
                <a:spcPts val="0"/>
              </a:spcAft>
              <a:buClrTx/>
              <a:buSzPts val="1200"/>
              <a:tabLst/>
              <a:defRPr/>
            </a:pPr>
            <a:r>
              <a:rPr lang="fa-IR"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1-2-</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آزمایش دانه‌بندی به روش‌تر</a:t>
            </a:r>
            <a:endParaRPr lang="fa-IR"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p>
            <a:pPr marR="0" lvl="0" algn="r" defTabSz="914400" rtl="1" eaLnBrk="1" fontAlgn="auto" latinLnBrk="0" hangingPunct="1">
              <a:lnSpc>
                <a:spcPct val="100000"/>
              </a:lnSpc>
              <a:spcBef>
                <a:spcPts val="0"/>
              </a:spcBef>
              <a:spcAft>
                <a:spcPts val="0"/>
              </a:spcAft>
              <a:buClrTx/>
              <a:buSzPts val="1200"/>
              <a:tabLst/>
              <a:defRPr/>
            </a:pPr>
            <a:endParaRPr kumimoji="0" lang="fa-IR" b="0" i="0" u="none" strike="noStrike" kern="1200" cap="none" spc="0" normalizeH="0" baseline="0" noProof="0" dirty="0">
              <a:ln>
                <a:noFill/>
              </a:ln>
              <a:solidFill>
                <a:schemeClr val="bg1"/>
              </a:solidFill>
              <a:uLnTx/>
              <a:uFillTx/>
              <a:latin typeface="Times New Roman" panose="02020603050405020304" pitchFamily="18" charset="0"/>
              <a:ea typeface="Times New Roman" panose="02020603050405020304" pitchFamily="18" charset="0"/>
              <a:cs typeface="B Nazanin" panose="00000400000000000000" pitchFamily="2" charset="-78"/>
            </a:endParaRPr>
          </a:p>
          <a:p>
            <a:pPr marR="0" lvl="0" algn="r" defTabSz="914400" rtl="1" eaLnBrk="1" fontAlgn="auto" latinLnBrk="0" hangingPunct="1">
              <a:lnSpc>
                <a:spcPct val="100000"/>
              </a:lnSpc>
              <a:spcBef>
                <a:spcPts val="0"/>
              </a:spcBef>
              <a:spcAft>
                <a:spcPts val="0"/>
              </a:spcAft>
              <a:buClrTx/>
              <a:buSzPts val="1200"/>
              <a:tabLst/>
              <a:defRPr/>
            </a:pPr>
            <a:r>
              <a:rPr lang="fa-IR"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2- </a:t>
            </a:r>
            <a:r>
              <a:rPr lang="ar-SA"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هیدرومتری</a:t>
            </a:r>
            <a:endParaRPr lang="fa-IR"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endParaRPr>
          </a:p>
          <a:p>
            <a:pPr marR="0" lvl="0" algn="r" defTabSz="914400" rtl="1" eaLnBrk="1" fontAlgn="auto" latinLnBrk="0" hangingPunct="1">
              <a:lnSpc>
                <a:spcPct val="100000"/>
              </a:lnSpc>
              <a:spcBef>
                <a:spcPts val="0"/>
              </a:spcBef>
              <a:spcAft>
                <a:spcPts val="0"/>
              </a:spcAft>
              <a:buClrTx/>
              <a:buSzPts val="1200"/>
              <a:tabLst/>
              <a:defRPr/>
            </a:pP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آزمایش هیدرومتری خاک بخشی از آزمایش دانه‌بندی است که جهت دانه‌بندی خاک‌های بسیار ریزدانه که عبوری از الک شماره </a:t>
            </a:r>
            <a:r>
              <a:rPr lang="fa-IR"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۲۰۰</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هستند مناسب است. اساس آزمایش هیدرومتری بر پایه تفاوت در سرعت ته‌نشین شدن ذرات خاک بناشده است</a:t>
            </a:r>
            <a:endParaRPr kumimoji="0" lang="en-US"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raditional Arabic" panose="02020603050405020304" pitchFamily="18" charset="-78"/>
            </a:endParaRPr>
          </a:p>
        </p:txBody>
      </p:sp>
      <p:sp>
        <p:nvSpPr>
          <p:cNvPr id="5" name="TextBox 4">
            <a:extLst>
              <a:ext uri="{FF2B5EF4-FFF2-40B4-BE49-F238E27FC236}">
                <a16:creationId xmlns:a16="http://schemas.microsoft.com/office/drawing/2014/main" id="{BDBE128E-20F8-338D-5C09-8057DEEBC610}"/>
              </a:ext>
            </a:extLst>
          </p:cNvPr>
          <p:cNvSpPr txBox="1"/>
          <p:nvPr/>
        </p:nvSpPr>
        <p:spPr>
          <a:xfrm>
            <a:off x="7455877" y="84541"/>
            <a:ext cx="5428111" cy="517065"/>
          </a:xfrm>
          <a:prstGeom prst="rect">
            <a:avLst/>
          </a:prstGeom>
          <a:noFill/>
        </p:spPr>
        <p:txBody>
          <a:bodyPr wrap="square">
            <a:spAutoFit/>
          </a:bodyPr>
          <a:lstStyle/>
          <a:p>
            <a:pPr marL="0" marR="0" lvl="0" indent="0" algn="ctr" defTabSz="914400" rtl="1" eaLnBrk="1" fontAlgn="auto" latinLnBrk="0" hangingPunct="1">
              <a:lnSpc>
                <a:spcPct val="115000"/>
              </a:lnSpc>
              <a:spcBef>
                <a:spcPts val="0"/>
              </a:spcBef>
              <a:spcAft>
                <a:spcPts val="0"/>
              </a:spcAft>
              <a:buClrTx/>
              <a:buSzTx/>
              <a:buFontTx/>
              <a:buNone/>
              <a:tabLst/>
              <a:defRPr/>
            </a:pPr>
            <a:r>
              <a:rPr lang="fa-IR" sz="2400" b="1" dirty="0">
                <a:solidFill>
                  <a:srgbClr val="FFFF00"/>
                </a:solidFill>
                <a:effectLst>
                  <a:outerShdw blurRad="69850" dist="43180" dir="5400000" sx="0" sy="0">
                    <a:srgbClr val="000000">
                      <a:alpha val="65000"/>
                    </a:srgbClr>
                  </a:outerShdw>
                </a:effectLst>
                <a:latin typeface="IranNastaliq" panose="02020505000000020003" pitchFamily="18" charset="0"/>
                <a:ea typeface="Calibri" panose="020F0502020204030204" pitchFamily="34" charset="0"/>
                <a:cs typeface="B Titr" panose="00000700000000000000" pitchFamily="2" charset="-78"/>
              </a:rPr>
              <a:t>آزمایشات و استاندارد های </a:t>
            </a:r>
            <a:r>
              <a:rPr lang="en-US" sz="2400" b="1" dirty="0">
                <a:solidFill>
                  <a:srgbClr val="FFFF00"/>
                </a:solidFill>
                <a:effectLst>
                  <a:outerShdw blurRad="69850" dist="43180" dir="5400000" sx="0" sy="0">
                    <a:srgbClr val="000000">
                      <a:alpha val="65000"/>
                    </a:srgbClr>
                  </a:outerShdw>
                </a:effectLst>
                <a:ea typeface="Calibri" panose="020F0502020204030204" pitchFamily="34" charset="0"/>
                <a:cs typeface="B Titr" panose="00000700000000000000" pitchFamily="2" charset="-78"/>
              </a:rPr>
              <a:t>GCL</a:t>
            </a:r>
            <a:endParaRPr kumimoji="0" lang="en-US" sz="2400" b="0" i="0" u="none" strike="noStrike" kern="1200" cap="none" spc="0" normalizeH="0" baseline="0" noProof="0" dirty="0">
              <a:ln>
                <a:noFill/>
              </a:ln>
              <a:solidFill>
                <a:srgbClr val="FFFF00"/>
              </a:solidFill>
              <a:effectLst/>
              <a:uLnTx/>
              <a:uFillTx/>
              <a:ea typeface="Calibri" panose="020F0502020204030204" pitchFamily="34" charset="0"/>
              <a:cs typeface="B Titr" panose="00000700000000000000" pitchFamily="2" charset="-78"/>
            </a:endParaRPr>
          </a:p>
        </p:txBody>
      </p:sp>
      <p:pic>
        <p:nvPicPr>
          <p:cNvPr id="29" name="Picture 28">
            <a:extLst>
              <a:ext uri="{FF2B5EF4-FFF2-40B4-BE49-F238E27FC236}">
                <a16:creationId xmlns:a16="http://schemas.microsoft.com/office/drawing/2014/main" id="{CE71D631-95FC-42A5-A7F4-D1972A11108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81567" y="3742850"/>
            <a:ext cx="4698365" cy="2403949"/>
          </a:xfrm>
          <a:prstGeom prst="rect">
            <a:avLst/>
          </a:prstGeom>
          <a:noFill/>
          <a:ln>
            <a:noFill/>
          </a:ln>
        </p:spPr>
      </p:pic>
      <p:sp>
        <p:nvSpPr>
          <p:cNvPr id="30" name="Shape 2556">
            <a:extLst>
              <a:ext uri="{FF2B5EF4-FFF2-40B4-BE49-F238E27FC236}">
                <a16:creationId xmlns:a16="http://schemas.microsoft.com/office/drawing/2014/main" id="{013DF701-6912-4B68-9B4C-6C20483F4780}"/>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1" name="Shape 2556">
            <a:extLst>
              <a:ext uri="{FF2B5EF4-FFF2-40B4-BE49-F238E27FC236}">
                <a16:creationId xmlns:a16="http://schemas.microsoft.com/office/drawing/2014/main" id="{7D860597-E096-4D40-A2FD-E3025A5D4399}"/>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2" name="Rounded Rectangle 14">
            <a:extLst>
              <a:ext uri="{FF2B5EF4-FFF2-40B4-BE49-F238E27FC236}">
                <a16:creationId xmlns:a16="http://schemas.microsoft.com/office/drawing/2014/main" id="{A450737C-7BB1-44D6-9DE6-72414DBDEB77}"/>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33" name="Shape 2556">
            <a:extLst>
              <a:ext uri="{FF2B5EF4-FFF2-40B4-BE49-F238E27FC236}">
                <a16:creationId xmlns:a16="http://schemas.microsoft.com/office/drawing/2014/main" id="{5769746D-BE0E-42C0-B9DB-3012C416E889}"/>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4" name="Rounded Rectangle 14">
            <a:extLst>
              <a:ext uri="{FF2B5EF4-FFF2-40B4-BE49-F238E27FC236}">
                <a16:creationId xmlns:a16="http://schemas.microsoft.com/office/drawing/2014/main" id="{C3E78828-F1DF-451C-9959-6B27D32370E3}"/>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5" name="Shape 2556">
            <a:extLst>
              <a:ext uri="{FF2B5EF4-FFF2-40B4-BE49-F238E27FC236}">
                <a16:creationId xmlns:a16="http://schemas.microsoft.com/office/drawing/2014/main" id="{9B6D93F4-A5CE-40BE-AAB2-0219FAFACD59}"/>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6" name="Rounded Rectangle 14">
            <a:extLst>
              <a:ext uri="{FF2B5EF4-FFF2-40B4-BE49-F238E27FC236}">
                <a16:creationId xmlns:a16="http://schemas.microsoft.com/office/drawing/2014/main" id="{24ED26C9-9333-40CD-ACAD-07A791847B74}"/>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37" name="Shape 2556">
            <a:extLst>
              <a:ext uri="{FF2B5EF4-FFF2-40B4-BE49-F238E27FC236}">
                <a16:creationId xmlns:a16="http://schemas.microsoft.com/office/drawing/2014/main" id="{93244A2C-0215-48EE-9C51-8282CAD78809}"/>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8" name="Rounded Rectangle 14">
            <a:extLst>
              <a:ext uri="{FF2B5EF4-FFF2-40B4-BE49-F238E27FC236}">
                <a16:creationId xmlns:a16="http://schemas.microsoft.com/office/drawing/2014/main" id="{EFA8C640-A0A5-47E8-B989-1B4D018FDD06}"/>
              </a:ext>
            </a:extLst>
          </p:cNvPr>
          <p:cNvSpPr/>
          <p:nvPr/>
        </p:nvSpPr>
        <p:spPr>
          <a:xfrm>
            <a:off x="61356" y="3243095"/>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39" name="Shape 2556">
            <a:extLst>
              <a:ext uri="{FF2B5EF4-FFF2-40B4-BE49-F238E27FC236}">
                <a16:creationId xmlns:a16="http://schemas.microsoft.com/office/drawing/2014/main" id="{66C6289D-DB80-4337-8EAB-6B9271C6D7D4}"/>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0" name="Rounded Rectangle 14">
            <a:extLst>
              <a:ext uri="{FF2B5EF4-FFF2-40B4-BE49-F238E27FC236}">
                <a16:creationId xmlns:a16="http://schemas.microsoft.com/office/drawing/2014/main" id="{A4789EFE-5B9E-427E-9B53-61C2741E61CD}"/>
              </a:ext>
            </a:extLst>
          </p:cNvPr>
          <p:cNvSpPr/>
          <p:nvPr/>
        </p:nvSpPr>
        <p:spPr>
          <a:xfrm>
            <a:off x="61356" y="4165046"/>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1" name="Shape 2556">
            <a:extLst>
              <a:ext uri="{FF2B5EF4-FFF2-40B4-BE49-F238E27FC236}">
                <a16:creationId xmlns:a16="http://schemas.microsoft.com/office/drawing/2014/main" id="{76FAFAAD-6CE6-4180-9CC3-27A82B7A7206}"/>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28156605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46" name="Rectangle: Rounded Corners 45">
            <a:extLst>
              <a:ext uri="{FF2B5EF4-FFF2-40B4-BE49-F238E27FC236}">
                <a16:creationId xmlns:a16="http://schemas.microsoft.com/office/drawing/2014/main" id="{25C71B39-A093-4D39-BDAC-1A9683B7FA80}"/>
              </a:ext>
            </a:extLst>
          </p:cNvPr>
          <p:cNvSpPr/>
          <p:nvPr/>
        </p:nvSpPr>
        <p:spPr>
          <a:xfrm>
            <a:off x="2997945" y="0"/>
            <a:ext cx="8982880" cy="6858000"/>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marL="0" marR="0" lvl="0" indent="0" algn="just" defTabSz="914400" rtl="1"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B Nazanin" panose="00000400000000000000" pitchFamily="2" charset="-78"/>
            </a:endParaRPr>
          </a:p>
          <a:p>
            <a:pPr marL="285750" marR="0" lvl="0" indent="-285750" algn="just" defTabSz="914400" rtl="1"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fa-IR" sz="2000" b="0" i="0" u="none" strike="noStrike" kern="1200" cap="none" spc="0" normalizeH="0" baseline="0" noProof="0" dirty="0">
              <a:ln>
                <a:noFill/>
              </a:ln>
              <a:solidFill>
                <a:prstClr val="white"/>
              </a:solidFill>
              <a:effectLst/>
              <a:uLnTx/>
              <a:uFillTx/>
              <a:latin typeface="Calibri" panose="020F0502020204030204"/>
              <a:ea typeface="+mn-ea"/>
              <a:cs typeface="B Nazanin" panose="00000400000000000000" pitchFamily="2" charset="-78"/>
            </a:endParaRPr>
          </a:p>
        </p:txBody>
      </p:sp>
      <p:sp>
        <p:nvSpPr>
          <p:cNvPr id="19" name="TextBox 18">
            <a:extLst>
              <a:ext uri="{FF2B5EF4-FFF2-40B4-BE49-F238E27FC236}">
                <a16:creationId xmlns:a16="http://schemas.microsoft.com/office/drawing/2014/main" id="{846DF7C8-D729-4FF9-811B-47E34DA7CBEA}"/>
              </a:ext>
            </a:extLst>
          </p:cNvPr>
          <p:cNvSpPr txBox="1"/>
          <p:nvPr/>
        </p:nvSpPr>
        <p:spPr>
          <a:xfrm>
            <a:off x="3334079" y="70376"/>
            <a:ext cx="8646746" cy="4354205"/>
          </a:xfrm>
          <a:prstGeom prst="rect">
            <a:avLst/>
          </a:prstGeom>
          <a:noFill/>
        </p:spPr>
        <p:txBody>
          <a:bodyPr wrap="square">
            <a:spAutoFit/>
          </a:bodyPr>
          <a:lstStyle/>
          <a:p>
            <a:pPr marL="0" marR="0" indent="0" algn="r" rtl="1">
              <a:lnSpc>
                <a:spcPct val="112000"/>
              </a:lnSpc>
              <a:spcBef>
                <a:spcPts val="1800"/>
              </a:spcBef>
              <a:spcAft>
                <a:spcPts val="600"/>
              </a:spcAft>
            </a:pPr>
            <a:r>
              <a:rPr lang="fa-IR" sz="2000" b="1" dirty="0">
                <a:solidFill>
                  <a:srgbClr val="FFFF00"/>
                </a:solidFill>
                <a:effectLst/>
                <a:latin typeface="Times New Roman" panose="02020603050405020304" pitchFamily="18" charset="0"/>
                <a:ea typeface="Times New Roman" panose="02020603050405020304" pitchFamily="18" charset="0"/>
                <a:cs typeface="B Nazanin,Bold"/>
              </a:rPr>
              <a:t>3- </a:t>
            </a:r>
            <a:r>
              <a:rPr lang="ar-SA" sz="2000" b="1" dirty="0">
                <a:solidFill>
                  <a:srgbClr val="FFFF00"/>
                </a:solidFill>
                <a:effectLst/>
                <a:latin typeface="Times New Roman" panose="02020603050405020304" pitchFamily="18" charset="0"/>
                <a:ea typeface="Times New Roman" panose="02020603050405020304" pitchFamily="18" charset="0"/>
                <a:cs typeface="B Nazanin,Bold"/>
              </a:rPr>
              <a:t>آزمایش نفوذپذیری</a:t>
            </a:r>
            <a:endParaRPr lang="en-US" sz="2000" b="1" dirty="0">
              <a:solidFill>
                <a:srgbClr val="FFFF00"/>
              </a:solidFill>
              <a:effectLst/>
              <a:latin typeface="Times New Roman" panose="02020603050405020304" pitchFamily="18" charset="0"/>
              <a:ea typeface="Times New Roman" panose="02020603050405020304" pitchFamily="18" charset="0"/>
              <a:cs typeface="B Nazanin,Bold"/>
            </a:endParaRPr>
          </a:p>
          <a:p>
            <a:pPr marL="0" marR="0" indent="180340" algn="justLow" rtl="1">
              <a:lnSpc>
                <a:spcPct val="112000"/>
              </a:lnSpc>
              <a:spcBef>
                <a:spcPts val="100"/>
              </a:spcBef>
              <a:spcAft>
                <a:spcPts val="100"/>
              </a:spcAft>
            </a:pP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نفوذپذیری خاک، معیاری است که ظرفیت عبور سیالات از درون محیط‌های خاکی را نمایش می‌دهد. این معیار معمولاً به‌صورت ضریب </a:t>
            </a:r>
            <a:r>
              <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k</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در معادله قانون دارسی ظاهر می‌شود. در برخی از موارد، به ضریب نفوذپذیری خاک، ضریب هدایت هیدرولیکی نیز می‌گویند. این ضریب، اهمیت بالایی در مسائل ژئوتکنیکی و تحلیل رفتار مکانیکی خاک دارد. طراحی سازه‌های خاکی (خاکریز، سد، فونداسیون) و سازه‌های روی لایه‌های خاکی، با در نظر گرفتن ضریب نفوذپذیری انجام می‌گیرد. </a:t>
            </a:r>
            <a:endParaRPr lang="fa-IR"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p>
            <a:pPr indent="180340" algn="justLow" rtl="1">
              <a:lnSpc>
                <a:spcPct val="112000"/>
              </a:lnSpc>
              <a:spcBef>
                <a:spcPts val="100"/>
              </a:spcBef>
              <a:spcAft>
                <a:spcPts val="100"/>
              </a:spcAft>
            </a:pPr>
            <a:r>
              <a:rPr lang="fa-IR" sz="1800" b="1"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3-1- </a:t>
            </a:r>
            <a:r>
              <a:rPr lang="ar-SA" sz="1800" b="1"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بار ثابت</a:t>
            </a:r>
            <a:r>
              <a:rPr lang="fa-IR" sz="1800" b="1"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برای اندازه‌گیری نفوذپذیری خاک‌های دارای نرخ جریان بالا (مانند شن و برخی از رس‌ها) مناسب است.</a:t>
            </a:r>
            <a:endPar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p>
            <a:pPr marL="0" marR="0" indent="0" algn="justLow" rtl="1">
              <a:lnSpc>
                <a:spcPct val="112000"/>
              </a:lnSpc>
              <a:spcBef>
                <a:spcPts val="200"/>
              </a:spcBef>
              <a:spcAft>
                <a:spcPts val="0"/>
              </a:spcAft>
            </a:pPr>
            <a:r>
              <a:rPr lang="fa-IR" sz="1800" b="1" i="0" dirty="0">
                <a:solidFill>
                  <a:schemeClr val="bg1"/>
                </a:solidFill>
                <a:effectLst/>
                <a:latin typeface="Calibri Light" panose="020F0302020204030204" pitchFamily="34" charset="0"/>
                <a:ea typeface="Times New Roman" panose="02020603050405020304" pitchFamily="18" charset="0"/>
                <a:cs typeface="B Nazanin" panose="00000400000000000000" pitchFamily="2" charset="-78"/>
              </a:rPr>
              <a:t>3-2- </a:t>
            </a:r>
            <a:r>
              <a:rPr lang="ar-SA" sz="1800" b="1" i="0" dirty="0">
                <a:solidFill>
                  <a:schemeClr val="bg1"/>
                </a:solidFill>
                <a:effectLst/>
                <a:latin typeface="Calibri Light" panose="020F0302020204030204" pitchFamily="34" charset="0"/>
                <a:ea typeface="Times New Roman" panose="02020603050405020304" pitchFamily="18" charset="0"/>
                <a:cs typeface="B Nazanin" panose="00000400000000000000" pitchFamily="2" charset="-78"/>
              </a:rPr>
              <a:t>بار افتان</a:t>
            </a:r>
            <a:endParaRPr lang="en-US" sz="1800" b="1" i="1" dirty="0">
              <a:solidFill>
                <a:schemeClr val="bg1"/>
              </a:solidFill>
              <a:effectLst/>
              <a:latin typeface="Calibri Light" panose="020F0302020204030204" pitchFamily="34" charset="0"/>
              <a:ea typeface="Times New Roman" panose="02020603050405020304" pitchFamily="18" charset="0"/>
              <a:cs typeface="B Nazanin" panose="00000400000000000000" pitchFamily="2" charset="-78"/>
            </a:endParaRPr>
          </a:p>
          <a:p>
            <a:pPr marL="0" marR="0" indent="180340" algn="justLow" rtl="1">
              <a:lnSpc>
                <a:spcPct val="112000"/>
              </a:lnSpc>
              <a:spcBef>
                <a:spcPts val="100"/>
              </a:spcBef>
              <a:spcAft>
                <a:spcPts val="100"/>
              </a:spcAft>
            </a:pP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در تجهیزات آزمایش بار افتان، امکان کاهش بار در هنگام نفوذ آب به درون نمونه و کاهش فشار در حین اجرای آزمایش فراهم می‌شود. این شرایط برای خاک‌های دانه‌ریز مورداستفاده قرار می‌گیرد.</a:t>
            </a:r>
            <a:endPar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p>
            <a:pPr marL="0" marR="0" indent="180340" algn="justLow" rtl="1">
              <a:lnSpc>
                <a:spcPct val="112000"/>
              </a:lnSpc>
              <a:spcBef>
                <a:spcPts val="100"/>
              </a:spcBef>
              <a:spcAft>
                <a:spcPts val="100"/>
              </a:spcAft>
            </a:pP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بر اساس استاندارد </a:t>
            </a:r>
            <a:r>
              <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AASHTO T215</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انجام می‌گیرد. استاندارد </a:t>
            </a:r>
            <a:r>
              <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ASTM D2434</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نیز دستورالعمل مشابهی را پیشنهاد می‌کند</a:t>
            </a:r>
            <a:r>
              <a:rPr lang="ar-SA" sz="1800" dirty="0">
                <a:effectLst/>
                <a:latin typeface="Times New Roman" panose="02020603050405020304" pitchFamily="18" charset="0"/>
                <a:ea typeface="Calibri" panose="020F0502020204030204" pitchFamily="34" charset="0"/>
                <a:cs typeface="B Nazanin" panose="00000400000000000000" pitchFamily="2" charset="-78"/>
              </a:rPr>
              <a:t>. </a:t>
            </a:r>
            <a:endParaRPr lang="fa-IR" dirty="0">
              <a:solidFill>
                <a:schemeClr val="bg1"/>
              </a:solidFill>
              <a:latin typeface="Times New Roman" panose="02020603050405020304" pitchFamily="18" charset="0"/>
              <a:ea typeface="Calibri" panose="020F0502020204030204" pitchFamily="34" charset="0"/>
              <a:cs typeface="B Nazanin" panose="00000400000000000000" pitchFamily="2" charset="-78"/>
            </a:endParaRPr>
          </a:p>
          <a:p>
            <a:pPr marL="0" marR="0" indent="180340" algn="justLow" rtl="1">
              <a:lnSpc>
                <a:spcPct val="112000"/>
              </a:lnSpc>
              <a:spcBef>
                <a:spcPts val="100"/>
              </a:spcBef>
              <a:spcAft>
                <a:spcPts val="100"/>
              </a:spcAft>
            </a:pPr>
            <a:endPar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p:txBody>
      </p:sp>
      <p:pic>
        <p:nvPicPr>
          <p:cNvPr id="24" name="Picture 23">
            <a:extLst>
              <a:ext uri="{FF2B5EF4-FFF2-40B4-BE49-F238E27FC236}">
                <a16:creationId xmlns:a16="http://schemas.microsoft.com/office/drawing/2014/main" id="{1270D1F9-DD3A-4D1E-A317-FD1AE3B90A2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48945" y="3754315"/>
            <a:ext cx="2833209" cy="2927839"/>
          </a:xfrm>
          <a:prstGeom prst="rect">
            <a:avLst/>
          </a:prstGeom>
          <a:noFill/>
          <a:ln>
            <a:noFill/>
          </a:ln>
        </p:spPr>
      </p:pic>
      <p:sp>
        <p:nvSpPr>
          <p:cNvPr id="21" name="Shape 2556">
            <a:extLst>
              <a:ext uri="{FF2B5EF4-FFF2-40B4-BE49-F238E27FC236}">
                <a16:creationId xmlns:a16="http://schemas.microsoft.com/office/drawing/2014/main" id="{429486ED-A1FA-44E1-AD92-1B4A870AAD73}"/>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2" name="Shape 2556">
            <a:extLst>
              <a:ext uri="{FF2B5EF4-FFF2-40B4-BE49-F238E27FC236}">
                <a16:creationId xmlns:a16="http://schemas.microsoft.com/office/drawing/2014/main" id="{4219ED05-1EB4-4EE3-B8E5-0D95BF694129}"/>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3" name="Rounded Rectangle 14">
            <a:extLst>
              <a:ext uri="{FF2B5EF4-FFF2-40B4-BE49-F238E27FC236}">
                <a16:creationId xmlns:a16="http://schemas.microsoft.com/office/drawing/2014/main" id="{5BA6372E-727B-4F73-9D08-434F6C22E932}"/>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26" name="Shape 2556">
            <a:extLst>
              <a:ext uri="{FF2B5EF4-FFF2-40B4-BE49-F238E27FC236}">
                <a16:creationId xmlns:a16="http://schemas.microsoft.com/office/drawing/2014/main" id="{16EA8BEA-77F6-4567-BA03-8A920F97A043}"/>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7" name="Rounded Rectangle 14">
            <a:extLst>
              <a:ext uri="{FF2B5EF4-FFF2-40B4-BE49-F238E27FC236}">
                <a16:creationId xmlns:a16="http://schemas.microsoft.com/office/drawing/2014/main" id="{3BD7FC06-8B0A-4EB2-9B47-9BF18B0E84AC}"/>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28" name="Shape 2556">
            <a:extLst>
              <a:ext uri="{FF2B5EF4-FFF2-40B4-BE49-F238E27FC236}">
                <a16:creationId xmlns:a16="http://schemas.microsoft.com/office/drawing/2014/main" id="{E7FCC8AC-9B8D-453C-A774-95EF5640B05E}"/>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9" name="Rounded Rectangle 14">
            <a:extLst>
              <a:ext uri="{FF2B5EF4-FFF2-40B4-BE49-F238E27FC236}">
                <a16:creationId xmlns:a16="http://schemas.microsoft.com/office/drawing/2014/main" id="{62185506-AFB2-44A0-B1DD-46FFAD0C9E17}"/>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30" name="Shape 2556">
            <a:extLst>
              <a:ext uri="{FF2B5EF4-FFF2-40B4-BE49-F238E27FC236}">
                <a16:creationId xmlns:a16="http://schemas.microsoft.com/office/drawing/2014/main" id="{E2368FA8-37D7-4EA0-A7A7-76EA99DF687D}"/>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1" name="Rounded Rectangle 14">
            <a:extLst>
              <a:ext uri="{FF2B5EF4-FFF2-40B4-BE49-F238E27FC236}">
                <a16:creationId xmlns:a16="http://schemas.microsoft.com/office/drawing/2014/main" id="{3D1AD5C3-7C23-4540-9836-D3CC76A4A3FD}"/>
              </a:ext>
            </a:extLst>
          </p:cNvPr>
          <p:cNvSpPr/>
          <p:nvPr/>
        </p:nvSpPr>
        <p:spPr>
          <a:xfrm>
            <a:off x="61356" y="3243095"/>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32" name="Shape 2556">
            <a:extLst>
              <a:ext uri="{FF2B5EF4-FFF2-40B4-BE49-F238E27FC236}">
                <a16:creationId xmlns:a16="http://schemas.microsoft.com/office/drawing/2014/main" id="{7715C8B5-3024-4366-AA01-1D7C7BE234DC}"/>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3" name="Rounded Rectangle 14">
            <a:extLst>
              <a:ext uri="{FF2B5EF4-FFF2-40B4-BE49-F238E27FC236}">
                <a16:creationId xmlns:a16="http://schemas.microsoft.com/office/drawing/2014/main" id="{9CEC7F3D-A757-40E8-AFA0-5026DC4D9EF8}"/>
              </a:ext>
            </a:extLst>
          </p:cNvPr>
          <p:cNvSpPr/>
          <p:nvPr/>
        </p:nvSpPr>
        <p:spPr>
          <a:xfrm>
            <a:off x="61356" y="4165046"/>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34" name="Shape 2556">
            <a:extLst>
              <a:ext uri="{FF2B5EF4-FFF2-40B4-BE49-F238E27FC236}">
                <a16:creationId xmlns:a16="http://schemas.microsoft.com/office/drawing/2014/main" id="{4F9E7020-38F6-446E-B6DB-DDCCD208EC6C}"/>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2226576791"/>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46" name="Rectangle: Rounded Corners 45">
            <a:extLst>
              <a:ext uri="{FF2B5EF4-FFF2-40B4-BE49-F238E27FC236}">
                <a16:creationId xmlns:a16="http://schemas.microsoft.com/office/drawing/2014/main" id="{B4896467-5725-4ABB-887C-3FD94D21EAB2}"/>
              </a:ext>
            </a:extLst>
          </p:cNvPr>
          <p:cNvSpPr/>
          <p:nvPr/>
        </p:nvSpPr>
        <p:spPr>
          <a:xfrm>
            <a:off x="3134426" y="20173"/>
            <a:ext cx="8996218" cy="7063058"/>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a-IR" sz="24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2" name="AutoShape 2">
            <a:extLst>
              <a:ext uri="{FF2B5EF4-FFF2-40B4-BE49-F238E27FC236}">
                <a16:creationId xmlns:a16="http://schemas.microsoft.com/office/drawing/2014/main" id="{08830B49-6B10-D839-EE7D-5ACC4422E2A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D2702707-8295-462D-B4B1-3A1D6A08C9B9}"/>
              </a:ext>
            </a:extLst>
          </p:cNvPr>
          <p:cNvSpPr txBox="1"/>
          <p:nvPr/>
        </p:nvSpPr>
        <p:spPr>
          <a:xfrm>
            <a:off x="3577601" y="307298"/>
            <a:ext cx="8442949" cy="1129540"/>
          </a:xfrm>
          <a:prstGeom prst="rect">
            <a:avLst/>
          </a:prstGeom>
          <a:noFill/>
        </p:spPr>
        <p:txBody>
          <a:bodyPr wrap="square">
            <a:spAutoFit/>
          </a:bodyPr>
          <a:lstStyle/>
          <a:p>
            <a:pPr marR="0" indent="0" algn="r" rtl="1">
              <a:lnSpc>
                <a:spcPct val="112000"/>
              </a:lnSpc>
              <a:spcBef>
                <a:spcPts val="1800"/>
              </a:spcBef>
              <a:spcAft>
                <a:spcPts val="600"/>
              </a:spcAft>
            </a:pPr>
            <a:r>
              <a:rPr lang="fa-IR" sz="2000" b="1" kern="0" dirty="0">
                <a:solidFill>
                  <a:srgbClr val="FFFF00"/>
                </a:solidFill>
                <a:latin typeface="Calibri" panose="020F0502020204030204"/>
                <a:cs typeface="B Nazanin" panose="00000400000000000000" pitchFamily="2" charset="-78"/>
              </a:rPr>
              <a:t>4- </a:t>
            </a:r>
            <a:r>
              <a:rPr lang="ar-SA" sz="2000" b="1" kern="0" dirty="0">
                <a:solidFill>
                  <a:srgbClr val="FFFF00"/>
                </a:solidFill>
                <a:latin typeface="Calibri" panose="020F0502020204030204"/>
                <a:cs typeface="B Nazanin" panose="00000400000000000000" pitchFamily="2" charset="-78"/>
              </a:rPr>
              <a:t>آزمایش نفوذپذیری</a:t>
            </a:r>
            <a:r>
              <a:rPr lang="en-US" sz="2000" b="1" kern="0" dirty="0">
                <a:solidFill>
                  <a:srgbClr val="FFFF00"/>
                </a:solidFill>
                <a:latin typeface="Calibri" panose="020F0502020204030204"/>
                <a:cs typeface="B Nazanin" panose="00000400000000000000" pitchFamily="2" charset="-78"/>
              </a:rPr>
              <a:t>GCL</a:t>
            </a:r>
            <a:r>
              <a:rPr lang="ar-SA" sz="2000" b="1" kern="0" dirty="0">
                <a:solidFill>
                  <a:srgbClr val="FFFF00"/>
                </a:solidFill>
                <a:latin typeface="Calibri" panose="020F0502020204030204"/>
                <a:cs typeface="B Nazanin" panose="00000400000000000000" pitchFamily="2" charset="-78"/>
              </a:rPr>
              <a:t> با دستگاه جدید</a:t>
            </a:r>
            <a:endParaRPr lang="en-US" sz="2000" b="1" kern="0" dirty="0">
              <a:solidFill>
                <a:srgbClr val="FFFF00"/>
              </a:solidFill>
              <a:latin typeface="Calibri" panose="020F0502020204030204"/>
              <a:cs typeface="B Nazanin" panose="00000400000000000000" pitchFamily="2" charset="-78"/>
            </a:endParaRPr>
          </a:p>
          <a:p>
            <a:pPr algn="r" rtl="1"/>
            <a:r>
              <a:rPr lang="ar-SA" sz="2000" kern="0" dirty="0">
                <a:solidFill>
                  <a:prstClr val="white"/>
                </a:solidFill>
                <a:latin typeface="Calibri" panose="020F0502020204030204"/>
                <a:cs typeface="B Nazanin" panose="00000400000000000000" pitchFamily="2" charset="-78"/>
              </a:rPr>
              <a:t>با توجه به  نبود دستگاه اندازه‌گیری نفوذپذیری </a:t>
            </a:r>
            <a:r>
              <a:rPr lang="en-US" sz="2000" kern="0" dirty="0">
                <a:solidFill>
                  <a:prstClr val="white"/>
                </a:solidFill>
                <a:latin typeface="Calibri" panose="020F0502020204030204"/>
                <a:cs typeface="B Nazanin" panose="00000400000000000000" pitchFamily="2" charset="-78"/>
              </a:rPr>
              <a:t>GCL </a:t>
            </a:r>
            <a:r>
              <a:rPr lang="ar-SA" sz="2000" kern="0" dirty="0">
                <a:solidFill>
                  <a:prstClr val="white"/>
                </a:solidFill>
                <a:latin typeface="Calibri" panose="020F0502020204030204"/>
                <a:cs typeface="B Nazanin" panose="00000400000000000000" pitchFamily="2" charset="-78"/>
              </a:rPr>
              <a:t>در آزمایشگاه‌های کشور، دستگاه نفوذپذیری برای محصول</a:t>
            </a:r>
            <a:r>
              <a:rPr lang="en-US" sz="2000" kern="0" dirty="0">
                <a:solidFill>
                  <a:prstClr val="white"/>
                </a:solidFill>
                <a:latin typeface="Calibri" panose="020F0502020204030204"/>
                <a:cs typeface="B Nazanin" panose="00000400000000000000" pitchFamily="2" charset="-78"/>
              </a:rPr>
              <a:t>GCL </a:t>
            </a:r>
            <a:r>
              <a:rPr lang="ar-SA" sz="2000" kern="0" dirty="0">
                <a:solidFill>
                  <a:prstClr val="white"/>
                </a:solidFill>
                <a:latin typeface="Calibri" panose="020F0502020204030204"/>
                <a:cs typeface="B Nazanin" panose="00000400000000000000" pitchFamily="2" charset="-78"/>
              </a:rPr>
              <a:t>ساخته شد.</a:t>
            </a:r>
            <a:endParaRPr lang="en-US" sz="2000" kern="0" dirty="0">
              <a:solidFill>
                <a:prstClr val="white"/>
              </a:solidFill>
              <a:latin typeface="Calibri" panose="020F0502020204030204"/>
              <a:cs typeface="B Nazanin" panose="00000400000000000000" pitchFamily="2" charset="-78"/>
            </a:endParaRPr>
          </a:p>
        </p:txBody>
      </p:sp>
      <p:pic>
        <p:nvPicPr>
          <p:cNvPr id="37" name="Picture 36">
            <a:extLst>
              <a:ext uri="{FF2B5EF4-FFF2-40B4-BE49-F238E27FC236}">
                <a16:creationId xmlns:a16="http://schemas.microsoft.com/office/drawing/2014/main" id="{C3F07B8A-198A-489E-9622-2039777598A3}"/>
              </a:ext>
            </a:extLst>
          </p:cNvPr>
          <p:cNvPicPr/>
          <p:nvPr/>
        </p:nvPicPr>
        <p:blipFill rotWithShape="1">
          <a:blip r:embed="rId3">
            <a:extLst>
              <a:ext uri="{28A0092B-C50C-407E-A947-70E740481C1C}">
                <a14:useLocalDpi xmlns:a14="http://schemas.microsoft.com/office/drawing/2010/main" val="0"/>
              </a:ext>
            </a:extLst>
          </a:blip>
          <a:srcRect l="-2" r="87659" b="81467"/>
          <a:stretch/>
        </p:blipFill>
        <p:spPr bwMode="auto">
          <a:xfrm>
            <a:off x="4124177" y="2586145"/>
            <a:ext cx="2457874" cy="3344334"/>
          </a:xfrm>
          <a:prstGeom prst="rect">
            <a:avLst/>
          </a:prstGeom>
          <a:ln>
            <a:noFill/>
          </a:ln>
          <a:extLst>
            <a:ext uri="{53640926-AAD7-44D8-BBD7-CCE9431645EC}">
              <a14:shadowObscured xmlns:a14="http://schemas.microsoft.com/office/drawing/2010/main"/>
            </a:ext>
          </a:extLst>
        </p:spPr>
      </p:pic>
      <p:pic>
        <p:nvPicPr>
          <p:cNvPr id="38" name="Picture 37">
            <a:extLst>
              <a:ext uri="{FF2B5EF4-FFF2-40B4-BE49-F238E27FC236}">
                <a16:creationId xmlns:a16="http://schemas.microsoft.com/office/drawing/2014/main" id="{F5FC2D58-E4A6-4B6F-BBEB-F63D5668BAA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71801" y="2549478"/>
            <a:ext cx="2696602" cy="3276599"/>
          </a:xfrm>
          <a:prstGeom prst="rect">
            <a:avLst/>
          </a:prstGeom>
          <a:noFill/>
          <a:ln>
            <a:noFill/>
          </a:ln>
        </p:spPr>
      </p:pic>
      <p:sp>
        <p:nvSpPr>
          <p:cNvPr id="33" name="Shape 2556">
            <a:extLst>
              <a:ext uri="{FF2B5EF4-FFF2-40B4-BE49-F238E27FC236}">
                <a16:creationId xmlns:a16="http://schemas.microsoft.com/office/drawing/2014/main" id="{D9F0F4B2-A50C-4556-8DBA-F7EBDA5AAA21}"/>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0" name="Shape 2556">
            <a:extLst>
              <a:ext uri="{FF2B5EF4-FFF2-40B4-BE49-F238E27FC236}">
                <a16:creationId xmlns:a16="http://schemas.microsoft.com/office/drawing/2014/main" id="{6F14AF3C-184A-4369-A4A6-598B7437C7B2}"/>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1" name="Rounded Rectangle 14">
            <a:extLst>
              <a:ext uri="{FF2B5EF4-FFF2-40B4-BE49-F238E27FC236}">
                <a16:creationId xmlns:a16="http://schemas.microsoft.com/office/drawing/2014/main" id="{35369AC6-C19B-42E7-AF4C-148F5FCD02BC}"/>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42" name="Shape 2556">
            <a:extLst>
              <a:ext uri="{FF2B5EF4-FFF2-40B4-BE49-F238E27FC236}">
                <a16:creationId xmlns:a16="http://schemas.microsoft.com/office/drawing/2014/main" id="{32D0549B-BDA8-4A88-9FB3-6AB68D4BA408}"/>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3" name="Rounded Rectangle 14">
            <a:extLst>
              <a:ext uri="{FF2B5EF4-FFF2-40B4-BE49-F238E27FC236}">
                <a16:creationId xmlns:a16="http://schemas.microsoft.com/office/drawing/2014/main" id="{45870BAA-E260-4356-BCD5-BE172A73DE10}"/>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44" name="Shape 2556">
            <a:extLst>
              <a:ext uri="{FF2B5EF4-FFF2-40B4-BE49-F238E27FC236}">
                <a16:creationId xmlns:a16="http://schemas.microsoft.com/office/drawing/2014/main" id="{E3ABF591-AFA2-4E6E-9EFC-4873633A557A}"/>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5" name="Rounded Rectangle 14">
            <a:extLst>
              <a:ext uri="{FF2B5EF4-FFF2-40B4-BE49-F238E27FC236}">
                <a16:creationId xmlns:a16="http://schemas.microsoft.com/office/drawing/2014/main" id="{5A3F55E8-4400-49EA-B478-3F4FD7EE78D9}"/>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7" name="Shape 2556">
            <a:extLst>
              <a:ext uri="{FF2B5EF4-FFF2-40B4-BE49-F238E27FC236}">
                <a16:creationId xmlns:a16="http://schemas.microsoft.com/office/drawing/2014/main" id="{BAE07B4F-9E01-43AC-B8D8-7B01DF1F5EEB}"/>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8" name="Rounded Rectangle 14">
            <a:extLst>
              <a:ext uri="{FF2B5EF4-FFF2-40B4-BE49-F238E27FC236}">
                <a16:creationId xmlns:a16="http://schemas.microsoft.com/office/drawing/2014/main" id="{95DE2A6E-E151-4F1B-8EAC-0B4A1818D778}"/>
              </a:ext>
            </a:extLst>
          </p:cNvPr>
          <p:cNvSpPr/>
          <p:nvPr/>
        </p:nvSpPr>
        <p:spPr>
          <a:xfrm>
            <a:off x="61356" y="3243095"/>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9" name="Shape 2556">
            <a:extLst>
              <a:ext uri="{FF2B5EF4-FFF2-40B4-BE49-F238E27FC236}">
                <a16:creationId xmlns:a16="http://schemas.microsoft.com/office/drawing/2014/main" id="{4D38E3F0-AA2F-48F8-BC04-4E5DF54A4610}"/>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50" name="Rounded Rectangle 14">
            <a:extLst>
              <a:ext uri="{FF2B5EF4-FFF2-40B4-BE49-F238E27FC236}">
                <a16:creationId xmlns:a16="http://schemas.microsoft.com/office/drawing/2014/main" id="{78EE4FDC-DF89-4006-A02D-834BDCEACB5A}"/>
              </a:ext>
            </a:extLst>
          </p:cNvPr>
          <p:cNvSpPr/>
          <p:nvPr/>
        </p:nvSpPr>
        <p:spPr>
          <a:xfrm>
            <a:off x="61356" y="4165046"/>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51" name="Shape 2556">
            <a:extLst>
              <a:ext uri="{FF2B5EF4-FFF2-40B4-BE49-F238E27FC236}">
                <a16:creationId xmlns:a16="http://schemas.microsoft.com/office/drawing/2014/main" id="{0E11D368-67AC-464B-B0B5-4CEB7B0712EC}"/>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337969551"/>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3AD7BB40-6962-49F4-BAEC-EEDC72945BC0}"/>
              </a:ext>
            </a:extLst>
          </p:cNvPr>
          <p:cNvSpPr/>
          <p:nvPr/>
        </p:nvSpPr>
        <p:spPr>
          <a:xfrm>
            <a:off x="3519443" y="91472"/>
            <a:ext cx="8544203" cy="6219950"/>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457200" marR="0" lvl="0" indent="0" algn="r" defTabSz="914400" rtl="1" eaLnBrk="1" fontAlgn="auto" latinLnBrk="0" hangingPunct="1">
              <a:lnSpc>
                <a:spcPct val="100000"/>
              </a:lnSpc>
              <a:spcBef>
                <a:spcPts val="1200"/>
              </a:spcBef>
              <a:spcAft>
                <a:spcPts val="0"/>
              </a:spcAft>
              <a:buClrTx/>
              <a:buSzTx/>
              <a:buFontTx/>
              <a:buNone/>
              <a:tabLst>
                <a:tab pos="228600" algn="r"/>
              </a:tabLst>
              <a:defRPr/>
            </a:pP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p:txBody>
      </p:sp>
      <p:sp>
        <p:nvSpPr>
          <p:cNvPr id="116" name="TextBox 115">
            <a:extLst>
              <a:ext uri="{FF2B5EF4-FFF2-40B4-BE49-F238E27FC236}">
                <a16:creationId xmlns:a16="http://schemas.microsoft.com/office/drawing/2014/main" id="{4B28BD3F-389B-4239-8460-825C14BEA791}"/>
              </a:ext>
            </a:extLst>
          </p:cNvPr>
          <p:cNvSpPr txBox="1"/>
          <p:nvPr/>
        </p:nvSpPr>
        <p:spPr>
          <a:xfrm>
            <a:off x="2871418" y="149985"/>
            <a:ext cx="8247297" cy="587853"/>
          </a:xfrm>
          <a:prstGeom prst="rect">
            <a:avLst/>
          </a:prstGeom>
          <a:noFill/>
        </p:spPr>
        <p:txBody>
          <a:bodyPr wrap="square">
            <a:spAutoFit/>
          </a:bodyPr>
          <a:lstStyle/>
          <a:p>
            <a:pPr marL="0" marR="0" lvl="0" indent="0" algn="r" defTabSz="914400" rtl="1" eaLnBrk="1" fontAlgn="auto" latinLnBrk="0" hangingPunct="1">
              <a:lnSpc>
                <a:spcPct val="115000"/>
              </a:lnSpc>
              <a:spcBef>
                <a:spcPts val="2400"/>
              </a:spcBef>
              <a:spcAft>
                <a:spcPts val="0"/>
              </a:spcAft>
              <a:buClrTx/>
              <a:buSzTx/>
              <a:buFontTx/>
              <a:buNone/>
              <a:tabLst/>
              <a:defRPr/>
            </a:pPr>
            <a:r>
              <a:rPr kumimoji="0" lang="fa-IR" sz="2800"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B Nazanin" panose="00000400000000000000" pitchFamily="2" charset="-78"/>
              </a:rPr>
              <a:t> </a:t>
            </a:r>
            <a:r>
              <a:rPr kumimoji="0" lang="fa-IR" sz="2800" b="1"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B Nazanin" panose="00000400000000000000" pitchFamily="2" charset="-78"/>
              </a:rPr>
              <a:t>5-</a:t>
            </a:r>
            <a:r>
              <a:rPr kumimoji="0" lang="ar-SA" sz="2800" b="1"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B Nazanin" panose="00000400000000000000" pitchFamily="2" charset="-78"/>
              </a:rPr>
              <a:t>ژئوسنتتیک‌</a:t>
            </a:r>
            <a:endParaRPr kumimoji="0" lang="en-US" sz="2800" b="1" i="0" u="none" strike="noStrike" kern="0" cap="none" spc="0" normalizeH="0" baseline="0" noProof="0" dirty="0">
              <a:ln>
                <a:noFill/>
              </a:ln>
              <a:solidFill>
                <a:srgbClr val="FFFF00"/>
              </a:solidFill>
              <a:effectLst/>
              <a:uLnTx/>
              <a:uFillTx/>
              <a:latin typeface="B Nazanin" panose="00000400000000000000" pitchFamily="2" charset="-78"/>
              <a:ea typeface="Times New Roman" panose="02020603050405020304" pitchFamily="18" charset="0"/>
              <a:cs typeface="B Nazanin" panose="00000400000000000000" pitchFamily="2" charset="-78"/>
            </a:endParaRPr>
          </a:p>
        </p:txBody>
      </p:sp>
      <p:pic>
        <p:nvPicPr>
          <p:cNvPr id="37" name="Picture 36">
            <a:extLst>
              <a:ext uri="{FF2B5EF4-FFF2-40B4-BE49-F238E27FC236}">
                <a16:creationId xmlns:a16="http://schemas.microsoft.com/office/drawing/2014/main" id="{061EB14B-D881-4FB2-B58B-1BA19478C0DB}"/>
              </a:ext>
            </a:extLst>
          </p:cNvPr>
          <p:cNvPicPr/>
          <p:nvPr/>
        </p:nvPicPr>
        <p:blipFill>
          <a:blip r:embed="rId3"/>
          <a:stretch>
            <a:fillRect/>
          </a:stretch>
        </p:blipFill>
        <p:spPr>
          <a:xfrm>
            <a:off x="2988733" y="574273"/>
            <a:ext cx="5409565" cy="1844040"/>
          </a:xfrm>
          <a:prstGeom prst="rect">
            <a:avLst/>
          </a:prstGeom>
        </p:spPr>
      </p:pic>
      <p:pic>
        <p:nvPicPr>
          <p:cNvPr id="38" name="Picture 37">
            <a:extLst>
              <a:ext uri="{FF2B5EF4-FFF2-40B4-BE49-F238E27FC236}">
                <a16:creationId xmlns:a16="http://schemas.microsoft.com/office/drawing/2014/main" id="{77969C59-6E2B-4D59-AB87-378D6485F1B1}"/>
              </a:ext>
            </a:extLst>
          </p:cNvPr>
          <p:cNvPicPr/>
          <p:nvPr/>
        </p:nvPicPr>
        <p:blipFill>
          <a:blip r:embed="rId4"/>
          <a:stretch>
            <a:fillRect/>
          </a:stretch>
        </p:blipFill>
        <p:spPr>
          <a:xfrm>
            <a:off x="7377452" y="2348781"/>
            <a:ext cx="5408295" cy="1939290"/>
          </a:xfrm>
          <a:prstGeom prst="rect">
            <a:avLst/>
          </a:prstGeom>
        </p:spPr>
      </p:pic>
      <p:pic>
        <p:nvPicPr>
          <p:cNvPr id="39" name="Picture 38">
            <a:extLst>
              <a:ext uri="{FF2B5EF4-FFF2-40B4-BE49-F238E27FC236}">
                <a16:creationId xmlns:a16="http://schemas.microsoft.com/office/drawing/2014/main" id="{95ECE9FF-C9F5-4F5E-8C41-7CDF92273877}"/>
              </a:ext>
            </a:extLst>
          </p:cNvPr>
          <p:cNvPicPr/>
          <p:nvPr/>
        </p:nvPicPr>
        <p:blipFill rotWithShape="1">
          <a:blip r:embed="rId5">
            <a:extLst>
              <a:ext uri="{28A0092B-C50C-407E-A947-70E740481C1C}">
                <a14:useLocalDpi xmlns:a14="http://schemas.microsoft.com/office/drawing/2010/main" val="0"/>
              </a:ext>
            </a:extLst>
          </a:blip>
          <a:srcRect r="67105" b="83329"/>
          <a:stretch/>
        </p:blipFill>
        <p:spPr bwMode="auto">
          <a:xfrm>
            <a:off x="3334079" y="2527941"/>
            <a:ext cx="3009900" cy="2275205"/>
          </a:xfrm>
          <a:prstGeom prst="rect">
            <a:avLst/>
          </a:prstGeom>
          <a:ln>
            <a:noFill/>
          </a:ln>
          <a:extLst>
            <a:ext uri="{53640926-AAD7-44D8-BBD7-CCE9431645EC}">
              <a14:shadowObscured xmlns:a14="http://schemas.microsoft.com/office/drawing/2010/main"/>
            </a:ext>
          </a:extLst>
        </p:spPr>
      </p:pic>
      <p:pic>
        <p:nvPicPr>
          <p:cNvPr id="40" name="Picture 39">
            <a:extLst>
              <a:ext uri="{FF2B5EF4-FFF2-40B4-BE49-F238E27FC236}">
                <a16:creationId xmlns:a16="http://schemas.microsoft.com/office/drawing/2014/main" id="{43AE766E-DFC8-45F5-89E1-3EA2A04B6025}"/>
              </a:ext>
            </a:extLst>
          </p:cNvPr>
          <p:cNvPicPr/>
          <p:nvPr/>
        </p:nvPicPr>
        <p:blipFill rotWithShape="1">
          <a:blip r:embed="rId6">
            <a:extLst>
              <a:ext uri="{28A0092B-C50C-407E-A947-70E740481C1C}">
                <a14:useLocalDpi xmlns:a14="http://schemas.microsoft.com/office/drawing/2010/main" val="0"/>
              </a:ext>
            </a:extLst>
          </a:blip>
          <a:srcRect r="7936"/>
          <a:stretch/>
        </p:blipFill>
        <p:spPr bwMode="auto">
          <a:xfrm>
            <a:off x="6992004" y="4311766"/>
            <a:ext cx="2590800" cy="2275205"/>
          </a:xfrm>
          <a:prstGeom prst="rect">
            <a:avLst/>
          </a:prstGeom>
          <a:ln>
            <a:noFill/>
          </a:ln>
          <a:extLst>
            <a:ext uri="{53640926-AAD7-44D8-BBD7-CCE9431645EC}">
              <a14:shadowObscured xmlns:a14="http://schemas.microsoft.com/office/drawing/2010/main"/>
            </a:ext>
          </a:extLst>
        </p:spPr>
      </p:pic>
      <p:sp>
        <p:nvSpPr>
          <p:cNvPr id="31" name="Shape 2556">
            <a:extLst>
              <a:ext uri="{FF2B5EF4-FFF2-40B4-BE49-F238E27FC236}">
                <a16:creationId xmlns:a16="http://schemas.microsoft.com/office/drawing/2014/main" id="{4C76F737-8159-4A08-A6C8-E357902C4866}"/>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1" name="Shape 2556">
            <a:extLst>
              <a:ext uri="{FF2B5EF4-FFF2-40B4-BE49-F238E27FC236}">
                <a16:creationId xmlns:a16="http://schemas.microsoft.com/office/drawing/2014/main" id="{7D60E7EF-2F37-4960-AD4F-B7E96BAE6BFA}"/>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2" name="Rounded Rectangle 14">
            <a:extLst>
              <a:ext uri="{FF2B5EF4-FFF2-40B4-BE49-F238E27FC236}">
                <a16:creationId xmlns:a16="http://schemas.microsoft.com/office/drawing/2014/main" id="{71D1B9AE-79DC-4D9B-BA62-3A59B635CEF2}"/>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43" name="Shape 2556">
            <a:extLst>
              <a:ext uri="{FF2B5EF4-FFF2-40B4-BE49-F238E27FC236}">
                <a16:creationId xmlns:a16="http://schemas.microsoft.com/office/drawing/2014/main" id="{9569329C-7612-43E3-8EFC-4351BF317644}"/>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4" name="Rounded Rectangle 14">
            <a:extLst>
              <a:ext uri="{FF2B5EF4-FFF2-40B4-BE49-F238E27FC236}">
                <a16:creationId xmlns:a16="http://schemas.microsoft.com/office/drawing/2014/main" id="{5F0E8665-4124-44A8-9F6D-893CD7BC00B6}"/>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45" name="Shape 2556">
            <a:extLst>
              <a:ext uri="{FF2B5EF4-FFF2-40B4-BE49-F238E27FC236}">
                <a16:creationId xmlns:a16="http://schemas.microsoft.com/office/drawing/2014/main" id="{0465CD4F-2558-470E-AD6B-73FA032A2FD0}"/>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6" name="Rounded Rectangle 14">
            <a:extLst>
              <a:ext uri="{FF2B5EF4-FFF2-40B4-BE49-F238E27FC236}">
                <a16:creationId xmlns:a16="http://schemas.microsoft.com/office/drawing/2014/main" id="{6EB1E021-50AA-4664-A6B4-7BED040A5625}"/>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7" name="Shape 2556">
            <a:extLst>
              <a:ext uri="{FF2B5EF4-FFF2-40B4-BE49-F238E27FC236}">
                <a16:creationId xmlns:a16="http://schemas.microsoft.com/office/drawing/2014/main" id="{3F484674-4862-4205-9B24-3D46F25AC0FE}"/>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8" name="Rounded Rectangle 14">
            <a:extLst>
              <a:ext uri="{FF2B5EF4-FFF2-40B4-BE49-F238E27FC236}">
                <a16:creationId xmlns:a16="http://schemas.microsoft.com/office/drawing/2014/main" id="{D3116552-D5BB-478D-99D0-10BDFD6A83F3}"/>
              </a:ext>
            </a:extLst>
          </p:cNvPr>
          <p:cNvSpPr/>
          <p:nvPr/>
        </p:nvSpPr>
        <p:spPr>
          <a:xfrm>
            <a:off x="61356" y="3243095"/>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9" name="Shape 2556">
            <a:extLst>
              <a:ext uri="{FF2B5EF4-FFF2-40B4-BE49-F238E27FC236}">
                <a16:creationId xmlns:a16="http://schemas.microsoft.com/office/drawing/2014/main" id="{097CB920-EC0E-4A80-A1C4-60E614BF9008}"/>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50" name="Rounded Rectangle 14">
            <a:extLst>
              <a:ext uri="{FF2B5EF4-FFF2-40B4-BE49-F238E27FC236}">
                <a16:creationId xmlns:a16="http://schemas.microsoft.com/office/drawing/2014/main" id="{CE849189-C82E-48FF-83F7-748AE81C4EE4}"/>
              </a:ext>
            </a:extLst>
          </p:cNvPr>
          <p:cNvSpPr/>
          <p:nvPr/>
        </p:nvSpPr>
        <p:spPr>
          <a:xfrm>
            <a:off x="61356" y="4165046"/>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51" name="Shape 2556">
            <a:extLst>
              <a:ext uri="{FF2B5EF4-FFF2-40B4-BE49-F238E27FC236}">
                <a16:creationId xmlns:a16="http://schemas.microsoft.com/office/drawing/2014/main" id="{292D01C6-0489-4854-875C-82FB3E8FF288}"/>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8362217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57" name="Rectangle: Rounded Corners 56">
            <a:extLst>
              <a:ext uri="{FF2B5EF4-FFF2-40B4-BE49-F238E27FC236}">
                <a16:creationId xmlns:a16="http://schemas.microsoft.com/office/drawing/2014/main" id="{EF4A9E05-9818-4DD8-9139-8C983867C82F}"/>
              </a:ext>
            </a:extLst>
          </p:cNvPr>
          <p:cNvSpPr/>
          <p:nvPr/>
        </p:nvSpPr>
        <p:spPr>
          <a:xfrm>
            <a:off x="3907720" y="-73683"/>
            <a:ext cx="8512879" cy="6787624"/>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1F264A7B-7E5F-4ED5-882F-05F0023A5655}"/>
              </a:ext>
            </a:extLst>
          </p:cNvPr>
          <p:cNvSpPr txBox="1"/>
          <p:nvPr/>
        </p:nvSpPr>
        <p:spPr>
          <a:xfrm>
            <a:off x="3907720" y="539375"/>
            <a:ext cx="8131880" cy="1291829"/>
          </a:xfrm>
          <a:prstGeom prst="rect">
            <a:avLst/>
          </a:prstGeom>
          <a:noFill/>
        </p:spPr>
        <p:txBody>
          <a:bodyPr wrap="square">
            <a:spAutoFit/>
          </a:bodyPr>
          <a:lstStyle/>
          <a:p>
            <a:pPr indent="180340" algn="justLow" rtl="1">
              <a:lnSpc>
                <a:spcPct val="112000"/>
              </a:lnSpc>
              <a:spcBef>
                <a:spcPts val="100"/>
              </a:spcBef>
              <a:spcAft>
                <a:spcPts val="100"/>
              </a:spcAft>
            </a:pP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ارزیابی خواص متورم شدن یک کانی رسی در آب آزمایش (آب مقطر)، برای رسیدن به بهترین نوع بنتونیت در پارامتری مهم در </a:t>
            </a:r>
            <a:r>
              <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GCL</a:t>
            </a:r>
            <a:r>
              <a:rPr lang="en-US" sz="1800" dirty="0">
                <a:solidFill>
                  <a:schemeClr val="bg1"/>
                </a:solidFill>
                <a:effectLst/>
                <a:latin typeface="B Nazanin" panose="00000400000000000000" pitchFamily="2" charset="-78"/>
                <a:ea typeface="Calibri" panose="020F0502020204030204" pitchFamily="34" charset="0"/>
                <a:cs typeface="B Nazanin" panose="00000400000000000000" pitchFamily="2" charset="-78"/>
              </a:rPr>
              <a:t> </a:t>
            </a:r>
            <a:r>
              <a:rPr lang="ar-SA" sz="1800" dirty="0">
                <a:solidFill>
                  <a:schemeClr val="bg1"/>
                </a:solidFill>
                <a:effectLst/>
                <a:latin typeface="B Nazanin" panose="00000400000000000000" pitchFamily="2" charset="-78"/>
                <a:ea typeface="Calibri" panose="020F0502020204030204" pitchFamily="34" charset="0"/>
                <a:cs typeface="B Nazanin" panose="00000400000000000000" pitchFamily="2" charset="-78"/>
              </a:rPr>
              <a:t>می‌باشد.</a:t>
            </a:r>
            <a:endPar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p>
            <a:pPr marL="0" marR="0" lvl="0" indent="180340" algn="justLow" defTabSz="914400" rtl="1" eaLnBrk="1" fontAlgn="auto" latinLnBrk="0" hangingPunct="1">
              <a:lnSpc>
                <a:spcPct val="112000"/>
              </a:lnSpc>
              <a:spcBef>
                <a:spcPts val="100"/>
              </a:spcBef>
              <a:spcAft>
                <a:spcPts val="100"/>
              </a:spcAft>
              <a:buClrTx/>
              <a:buSzTx/>
              <a:buFontTx/>
              <a:buNone/>
              <a:tabLst/>
              <a:defRPr/>
            </a:pPr>
            <a:endParaRPr kumimoji="0" lang="en-US" sz="14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Nazanin" panose="00000400000000000000" pitchFamily="2" charset="-78"/>
            </a:endParaRPr>
          </a:p>
          <a:p>
            <a:pPr marL="0" marR="0" lvl="0" indent="180340" algn="justLow" defTabSz="914400" rtl="1" eaLnBrk="1" fontAlgn="auto" latinLnBrk="0" hangingPunct="1">
              <a:lnSpc>
                <a:spcPct val="112000"/>
              </a:lnSpc>
              <a:spcBef>
                <a:spcPts val="100"/>
              </a:spcBef>
              <a:spcAft>
                <a:spcPts val="100"/>
              </a:spcAft>
              <a:buClrTx/>
              <a:buSzTx/>
              <a:buFontTx/>
              <a:buNone/>
              <a:tabLst/>
              <a:defRPr/>
            </a:pPr>
            <a:r>
              <a:rPr kumimoji="0" lang="ar-SA" sz="18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Nazanin" panose="00000400000000000000" pitchFamily="2" charset="-78"/>
              </a:rPr>
              <a:t> </a:t>
            </a:r>
            <a:endParaRPr kumimoji="0" lang="en-US" sz="14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Nazanin" panose="00000400000000000000" pitchFamily="2" charset="-78"/>
            </a:endParaRPr>
          </a:p>
        </p:txBody>
      </p:sp>
      <p:sp>
        <p:nvSpPr>
          <p:cNvPr id="26" name="TextBox 25">
            <a:extLst>
              <a:ext uri="{FF2B5EF4-FFF2-40B4-BE49-F238E27FC236}">
                <a16:creationId xmlns:a16="http://schemas.microsoft.com/office/drawing/2014/main" id="{D6A129C4-35EB-4654-B6F4-5DD5807D7A42}"/>
              </a:ext>
            </a:extLst>
          </p:cNvPr>
          <p:cNvSpPr txBox="1"/>
          <p:nvPr/>
        </p:nvSpPr>
        <p:spPr>
          <a:xfrm>
            <a:off x="4095750" y="0"/>
            <a:ext cx="7943850" cy="446276"/>
          </a:xfrm>
          <a:prstGeom prst="rect">
            <a:avLst/>
          </a:prstGeom>
          <a:noFill/>
        </p:spPr>
        <p:txBody>
          <a:bodyPr wrap="square">
            <a:spAutoFit/>
          </a:bodyPr>
          <a:lstStyle/>
          <a:p>
            <a:pPr marL="0" marR="0" lvl="0" indent="0" algn="r" defTabSz="914400" rtl="1" eaLnBrk="1" fontAlgn="auto" latinLnBrk="0" hangingPunct="1">
              <a:lnSpc>
                <a:spcPct val="115000"/>
              </a:lnSpc>
              <a:spcBef>
                <a:spcPts val="2400"/>
              </a:spcBef>
              <a:spcAft>
                <a:spcPts val="0"/>
              </a:spcAft>
              <a:buClrTx/>
              <a:buSzTx/>
              <a:buFontTx/>
              <a:buNone/>
              <a:tabLst/>
              <a:defRPr/>
            </a:pPr>
            <a:r>
              <a:rPr lang="fa-IR"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6-</a:t>
            </a:r>
            <a:r>
              <a:rPr lang="ar-SA"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آزمایش تورم</a:t>
            </a:r>
            <a:endParaRPr kumimoji="0" lang="en-US" sz="2400" b="1" i="0" u="none" strike="noStrike" kern="0" cap="none" spc="0" normalizeH="0" baseline="0" noProof="0" dirty="0">
              <a:ln>
                <a:noFill/>
              </a:ln>
              <a:solidFill>
                <a:srgbClr val="FFFF00"/>
              </a:solidFill>
              <a:effectLst/>
              <a:uLnTx/>
              <a:uFillTx/>
              <a:latin typeface="B Nazanin" panose="00000400000000000000" pitchFamily="2" charset="-78"/>
              <a:ea typeface="Times New Roman" panose="02020603050405020304" pitchFamily="18" charset="0"/>
              <a:cs typeface="B Nazanin" panose="00000400000000000000" pitchFamily="2" charset="-78"/>
            </a:endParaRPr>
          </a:p>
        </p:txBody>
      </p:sp>
      <p:pic>
        <p:nvPicPr>
          <p:cNvPr id="22" name="Picture 21">
            <a:extLst>
              <a:ext uri="{FF2B5EF4-FFF2-40B4-BE49-F238E27FC236}">
                <a16:creationId xmlns:a16="http://schemas.microsoft.com/office/drawing/2014/main" id="{3B00C366-28E9-4972-ADF1-44D9477220E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1937" y="1723292"/>
            <a:ext cx="3107267" cy="3593391"/>
          </a:xfrm>
          <a:prstGeom prst="rect">
            <a:avLst/>
          </a:prstGeom>
          <a:noFill/>
          <a:ln>
            <a:noFill/>
          </a:ln>
        </p:spPr>
      </p:pic>
      <p:pic>
        <p:nvPicPr>
          <p:cNvPr id="23" name="Picture 22">
            <a:extLst>
              <a:ext uri="{FF2B5EF4-FFF2-40B4-BE49-F238E27FC236}">
                <a16:creationId xmlns:a16="http://schemas.microsoft.com/office/drawing/2014/main" id="{255404D7-7414-444A-AC69-10E3D55E18F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85637" y="1723292"/>
            <a:ext cx="2700769" cy="3593391"/>
          </a:xfrm>
          <a:prstGeom prst="rect">
            <a:avLst/>
          </a:prstGeom>
          <a:noFill/>
          <a:ln>
            <a:noFill/>
          </a:ln>
        </p:spPr>
      </p:pic>
      <p:sp>
        <p:nvSpPr>
          <p:cNvPr id="25" name="Shape 2556">
            <a:extLst>
              <a:ext uri="{FF2B5EF4-FFF2-40B4-BE49-F238E27FC236}">
                <a16:creationId xmlns:a16="http://schemas.microsoft.com/office/drawing/2014/main" id="{96396402-6281-44C8-A6B5-511E8738AC00}"/>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7" name="Shape 2556">
            <a:extLst>
              <a:ext uri="{FF2B5EF4-FFF2-40B4-BE49-F238E27FC236}">
                <a16:creationId xmlns:a16="http://schemas.microsoft.com/office/drawing/2014/main" id="{9FDE3D62-CE6C-4246-B6A8-8BA8C1979AA8}"/>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8" name="Rounded Rectangle 14">
            <a:extLst>
              <a:ext uri="{FF2B5EF4-FFF2-40B4-BE49-F238E27FC236}">
                <a16:creationId xmlns:a16="http://schemas.microsoft.com/office/drawing/2014/main" id="{FF456574-B386-4DF2-9655-5ABB722CE4FB}"/>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29" name="Shape 2556">
            <a:extLst>
              <a:ext uri="{FF2B5EF4-FFF2-40B4-BE49-F238E27FC236}">
                <a16:creationId xmlns:a16="http://schemas.microsoft.com/office/drawing/2014/main" id="{866DC4E1-485B-4C6C-B091-7773491F89FD}"/>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0" name="Rounded Rectangle 14">
            <a:extLst>
              <a:ext uri="{FF2B5EF4-FFF2-40B4-BE49-F238E27FC236}">
                <a16:creationId xmlns:a16="http://schemas.microsoft.com/office/drawing/2014/main" id="{9302EF1B-14DD-4A9B-8907-F2E4561114E3}"/>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1" name="Shape 2556">
            <a:extLst>
              <a:ext uri="{FF2B5EF4-FFF2-40B4-BE49-F238E27FC236}">
                <a16:creationId xmlns:a16="http://schemas.microsoft.com/office/drawing/2014/main" id="{E6B99033-13FA-464D-9239-614A37C0373A}"/>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2" name="Rounded Rectangle 14">
            <a:extLst>
              <a:ext uri="{FF2B5EF4-FFF2-40B4-BE49-F238E27FC236}">
                <a16:creationId xmlns:a16="http://schemas.microsoft.com/office/drawing/2014/main" id="{C384CA07-0210-477E-8710-69B0937954B1}"/>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33" name="Shape 2556">
            <a:extLst>
              <a:ext uri="{FF2B5EF4-FFF2-40B4-BE49-F238E27FC236}">
                <a16:creationId xmlns:a16="http://schemas.microsoft.com/office/drawing/2014/main" id="{EFC3858E-DADB-4654-81F5-E230D01A3504}"/>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4" name="Rounded Rectangle 14">
            <a:extLst>
              <a:ext uri="{FF2B5EF4-FFF2-40B4-BE49-F238E27FC236}">
                <a16:creationId xmlns:a16="http://schemas.microsoft.com/office/drawing/2014/main" id="{A9B4EF78-1C57-4B54-8AD3-51537FBBAA0B}"/>
              </a:ext>
            </a:extLst>
          </p:cNvPr>
          <p:cNvSpPr/>
          <p:nvPr/>
        </p:nvSpPr>
        <p:spPr>
          <a:xfrm>
            <a:off x="61356" y="3243095"/>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35" name="Shape 2556">
            <a:extLst>
              <a:ext uri="{FF2B5EF4-FFF2-40B4-BE49-F238E27FC236}">
                <a16:creationId xmlns:a16="http://schemas.microsoft.com/office/drawing/2014/main" id="{F874EDED-CF10-4822-88CB-E14F1679D09B}"/>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6" name="Rounded Rectangle 14">
            <a:extLst>
              <a:ext uri="{FF2B5EF4-FFF2-40B4-BE49-F238E27FC236}">
                <a16:creationId xmlns:a16="http://schemas.microsoft.com/office/drawing/2014/main" id="{DB73190F-C904-403F-A2E9-A097DED87AA4}"/>
              </a:ext>
            </a:extLst>
          </p:cNvPr>
          <p:cNvSpPr/>
          <p:nvPr/>
        </p:nvSpPr>
        <p:spPr>
          <a:xfrm>
            <a:off x="61356" y="4165046"/>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37" name="Shape 2556">
            <a:extLst>
              <a:ext uri="{FF2B5EF4-FFF2-40B4-BE49-F238E27FC236}">
                <a16:creationId xmlns:a16="http://schemas.microsoft.com/office/drawing/2014/main" id="{50BD8AA9-F232-4625-BDE3-F1195458D748}"/>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181212928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3AD7BB40-6962-49F4-BAEC-EEDC72945BC0}"/>
              </a:ext>
            </a:extLst>
          </p:cNvPr>
          <p:cNvSpPr/>
          <p:nvPr/>
        </p:nvSpPr>
        <p:spPr>
          <a:xfrm>
            <a:off x="4022964" y="79529"/>
            <a:ext cx="8107680" cy="6219950"/>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457200" marR="0" lvl="0" indent="0" algn="r" defTabSz="914400" rtl="1" eaLnBrk="1" fontAlgn="auto" latinLnBrk="0" hangingPunct="1">
              <a:lnSpc>
                <a:spcPct val="100000"/>
              </a:lnSpc>
              <a:spcBef>
                <a:spcPts val="1200"/>
              </a:spcBef>
              <a:spcAft>
                <a:spcPts val="0"/>
              </a:spcAft>
              <a:buClrTx/>
              <a:buSzTx/>
              <a:buFontTx/>
              <a:buNone/>
              <a:tabLst>
                <a:tab pos="228600" algn="r"/>
              </a:tabLst>
              <a:defRPr/>
            </a:pP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p:txBody>
      </p:sp>
      <p:sp>
        <p:nvSpPr>
          <p:cNvPr id="116" name="TextBox 115">
            <a:extLst>
              <a:ext uri="{FF2B5EF4-FFF2-40B4-BE49-F238E27FC236}">
                <a16:creationId xmlns:a16="http://schemas.microsoft.com/office/drawing/2014/main" id="{4B28BD3F-389B-4239-8460-825C14BEA791}"/>
              </a:ext>
            </a:extLst>
          </p:cNvPr>
          <p:cNvSpPr txBox="1"/>
          <p:nvPr/>
        </p:nvSpPr>
        <p:spPr>
          <a:xfrm>
            <a:off x="3539482" y="185379"/>
            <a:ext cx="8264366" cy="410882"/>
          </a:xfrm>
          <a:prstGeom prst="rect">
            <a:avLst/>
          </a:prstGeom>
          <a:noFill/>
        </p:spPr>
        <p:txBody>
          <a:bodyPr wrap="square">
            <a:spAutoFit/>
          </a:bodyPr>
          <a:lstStyle/>
          <a:p>
            <a:pPr marL="0" marR="0" lvl="0" indent="0" algn="r" defTabSz="914400" rtl="1" eaLnBrk="1" fontAlgn="auto" latinLnBrk="0" hangingPunct="1">
              <a:lnSpc>
                <a:spcPct val="115000"/>
              </a:lnSpc>
              <a:spcBef>
                <a:spcPts val="2400"/>
              </a:spcBef>
              <a:spcAft>
                <a:spcPts val="0"/>
              </a:spcAft>
              <a:buClrTx/>
              <a:buSzTx/>
              <a:buFontTx/>
              <a:buNone/>
              <a:tabLst/>
              <a:defRPr/>
            </a:pPr>
            <a:endParaRPr kumimoji="0" lang="en-US" sz="1800" b="1" i="0" u="none" strike="noStrike" kern="0" cap="none" spc="0" normalizeH="0" baseline="0" noProof="0" dirty="0">
              <a:ln>
                <a:noFill/>
              </a:ln>
              <a:solidFill>
                <a:prstClr val="white"/>
              </a:solidFill>
              <a:effectLst/>
              <a:uLnTx/>
              <a:uFillTx/>
              <a:latin typeface="B Nazanin" panose="00000400000000000000" pitchFamily="2" charset="-78"/>
              <a:ea typeface="Times New Roman" panose="02020603050405020304" pitchFamily="18" charset="0"/>
              <a:cs typeface="B Nazanin" panose="00000400000000000000" pitchFamily="2" charset="-78"/>
            </a:endParaRPr>
          </a:p>
        </p:txBody>
      </p:sp>
      <p:sp>
        <p:nvSpPr>
          <p:cNvPr id="2" name="TextBox 1">
            <a:extLst>
              <a:ext uri="{FF2B5EF4-FFF2-40B4-BE49-F238E27FC236}">
                <a16:creationId xmlns:a16="http://schemas.microsoft.com/office/drawing/2014/main" id="{73AF0DC7-FF56-044A-6829-11AE924C809C}"/>
              </a:ext>
            </a:extLst>
          </p:cNvPr>
          <p:cNvSpPr txBox="1"/>
          <p:nvPr/>
        </p:nvSpPr>
        <p:spPr>
          <a:xfrm>
            <a:off x="3927634" y="702111"/>
            <a:ext cx="8264366" cy="1589794"/>
          </a:xfrm>
          <a:prstGeom prst="rect">
            <a:avLst/>
          </a:prstGeom>
          <a:noFill/>
        </p:spPr>
        <p:txBody>
          <a:bodyPr wrap="square">
            <a:spAutoFit/>
          </a:bodyPr>
          <a:lstStyle/>
          <a:p>
            <a:pPr marL="0" marR="0" indent="180340" algn="justLow" rtl="1">
              <a:lnSpc>
                <a:spcPct val="112000"/>
              </a:lnSpc>
              <a:spcBef>
                <a:spcPts val="100"/>
              </a:spcBef>
              <a:spcAft>
                <a:spcPts val="100"/>
              </a:spcAft>
            </a:pP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آنالیز </a:t>
            </a:r>
            <a:r>
              <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XRF</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(فلورسانس پرتوایکس ) یکی از آنالیزهای بسیار پرکاربرد در صنعت و تحقیقات دانشگاهی است و در دسته آنالیزهای طیف‌سنجی قرار می‌گیرد. </a:t>
            </a:r>
            <a:r>
              <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XRF</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آنالیزی عنصری است. بدین معنی که می‌تواند غلظت عناصر معدنی و فلزی اصلی نمونه و دیگر عناصر را اندازه‌گیری کند.</a:t>
            </a:r>
            <a:endPar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p>
            <a:pPr algn="r" rtl="1"/>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لذا آنالیز </a:t>
            </a:r>
            <a:r>
              <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XRF</a:t>
            </a:r>
            <a:r>
              <a:rPr lang="en-US" sz="1800" dirty="0">
                <a:solidFill>
                  <a:schemeClr val="bg1"/>
                </a:solidFill>
                <a:effectLst/>
                <a:latin typeface="B Nazanin" panose="00000400000000000000" pitchFamily="2" charset="-78"/>
                <a:ea typeface="Calibri" panose="020F0502020204030204" pitchFamily="34" charset="0"/>
                <a:cs typeface="B Nazanin" panose="00000400000000000000" pitchFamily="2" charset="-78"/>
              </a:rPr>
              <a:t> </a:t>
            </a:r>
            <a:r>
              <a:rPr lang="ar-SA" sz="1800" dirty="0">
                <a:solidFill>
                  <a:schemeClr val="bg1"/>
                </a:solidFill>
                <a:effectLst/>
                <a:latin typeface="B Nazanin" panose="00000400000000000000" pitchFamily="2" charset="-78"/>
                <a:ea typeface="Calibri" panose="020F0502020204030204" pitchFamily="34" charset="0"/>
                <a:cs typeface="B Nazanin" panose="00000400000000000000" pitchFamily="2" charset="-78"/>
              </a:rPr>
              <a:t>یکی از مهم‌ترین روش‌ها برای شناسایی عناصر در مواد مجهول و انجام مهندسی معکوس است. اگر نمونه خاکی یا معدنی مجهول دارید، بهترین راه برای شناسایی آن در گام اول انجام آنالیز </a:t>
            </a:r>
            <a:r>
              <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XRF</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است</a:t>
            </a:r>
            <a:endParaRPr kumimoji="0" lang="en-US" sz="18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B Nazanin" panose="00000400000000000000" pitchFamily="2" charset="-78"/>
            </a:endParaRPr>
          </a:p>
        </p:txBody>
      </p:sp>
      <p:sp>
        <p:nvSpPr>
          <p:cNvPr id="4" name="TextBox 3">
            <a:extLst>
              <a:ext uri="{FF2B5EF4-FFF2-40B4-BE49-F238E27FC236}">
                <a16:creationId xmlns:a16="http://schemas.microsoft.com/office/drawing/2014/main" id="{64ECE1A4-B95D-A19A-970F-9AA76EBFACCA}"/>
              </a:ext>
            </a:extLst>
          </p:cNvPr>
          <p:cNvSpPr txBox="1"/>
          <p:nvPr/>
        </p:nvSpPr>
        <p:spPr>
          <a:xfrm>
            <a:off x="3634812" y="147639"/>
            <a:ext cx="8264366" cy="437043"/>
          </a:xfrm>
          <a:prstGeom prst="rect">
            <a:avLst/>
          </a:prstGeom>
          <a:noFill/>
        </p:spPr>
        <p:txBody>
          <a:bodyPr wrap="square">
            <a:spAutoFit/>
          </a:bodyPr>
          <a:lstStyle/>
          <a:p>
            <a:pPr marL="0" marR="0" indent="180340" algn="r" rtl="1">
              <a:lnSpc>
                <a:spcPct val="112000"/>
              </a:lnSpc>
              <a:spcBef>
                <a:spcPts val="100"/>
              </a:spcBef>
              <a:spcAft>
                <a:spcPts val="0"/>
              </a:spcAft>
            </a:pPr>
            <a:r>
              <a:rPr lang="fa-IR"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7-</a:t>
            </a:r>
            <a:r>
              <a:rPr lang="ar-SA"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آزمایش </a:t>
            </a:r>
            <a:r>
              <a:rPr lang="en-US"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XRF</a:t>
            </a:r>
            <a:r>
              <a:rPr lang="fa-IR"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  (</a:t>
            </a:r>
            <a:r>
              <a:rPr lang="en-US"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X-ray Fluorescence</a:t>
            </a:r>
            <a:r>
              <a:rPr lang="fa-IR"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a:t>
            </a:r>
            <a:endParaRPr lang="en-US" sz="2000" b="1"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endParaRPr>
          </a:p>
        </p:txBody>
      </p:sp>
      <p:pic>
        <p:nvPicPr>
          <p:cNvPr id="31" name="Picture 30">
            <a:extLst>
              <a:ext uri="{FF2B5EF4-FFF2-40B4-BE49-F238E27FC236}">
                <a16:creationId xmlns:a16="http://schemas.microsoft.com/office/drawing/2014/main" id="{2B84EFE0-3FD4-4F65-9B9A-035CDDD5EBD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8558" y="2742475"/>
            <a:ext cx="4835541" cy="3127970"/>
          </a:xfrm>
          <a:prstGeom prst="rect">
            <a:avLst/>
          </a:prstGeom>
          <a:noFill/>
          <a:ln>
            <a:noFill/>
          </a:ln>
        </p:spPr>
      </p:pic>
      <p:sp>
        <p:nvSpPr>
          <p:cNvPr id="37" name="Shape 2556">
            <a:extLst>
              <a:ext uri="{FF2B5EF4-FFF2-40B4-BE49-F238E27FC236}">
                <a16:creationId xmlns:a16="http://schemas.microsoft.com/office/drawing/2014/main" id="{F2711304-80E9-4B72-BA5D-697A30F82BFF}"/>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8" name="Shape 2556">
            <a:extLst>
              <a:ext uri="{FF2B5EF4-FFF2-40B4-BE49-F238E27FC236}">
                <a16:creationId xmlns:a16="http://schemas.microsoft.com/office/drawing/2014/main" id="{B80BCC74-BF16-48EA-BD41-DB3F477A9C5B}"/>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9" name="Rounded Rectangle 14">
            <a:extLst>
              <a:ext uri="{FF2B5EF4-FFF2-40B4-BE49-F238E27FC236}">
                <a16:creationId xmlns:a16="http://schemas.microsoft.com/office/drawing/2014/main" id="{5B1A6222-861C-4FAA-87E6-D40A9B450333}"/>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40" name="Shape 2556">
            <a:extLst>
              <a:ext uri="{FF2B5EF4-FFF2-40B4-BE49-F238E27FC236}">
                <a16:creationId xmlns:a16="http://schemas.microsoft.com/office/drawing/2014/main" id="{188CF96C-A1EC-4F69-90FF-7489E3CFAE9B}"/>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1" name="Rounded Rectangle 14">
            <a:extLst>
              <a:ext uri="{FF2B5EF4-FFF2-40B4-BE49-F238E27FC236}">
                <a16:creationId xmlns:a16="http://schemas.microsoft.com/office/drawing/2014/main" id="{C6B2CDC7-6F89-4181-BF6E-7AF7C9B92E1E}"/>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42" name="Shape 2556">
            <a:extLst>
              <a:ext uri="{FF2B5EF4-FFF2-40B4-BE49-F238E27FC236}">
                <a16:creationId xmlns:a16="http://schemas.microsoft.com/office/drawing/2014/main" id="{3C0460B0-B0D4-4A9C-9C49-4E470D62B3EC}"/>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3" name="Rounded Rectangle 14">
            <a:extLst>
              <a:ext uri="{FF2B5EF4-FFF2-40B4-BE49-F238E27FC236}">
                <a16:creationId xmlns:a16="http://schemas.microsoft.com/office/drawing/2014/main" id="{5E54D1DF-1703-48B9-A9CE-5E4BE8B5E3B4}"/>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4" name="Shape 2556">
            <a:extLst>
              <a:ext uri="{FF2B5EF4-FFF2-40B4-BE49-F238E27FC236}">
                <a16:creationId xmlns:a16="http://schemas.microsoft.com/office/drawing/2014/main" id="{7C996B5D-AAB0-4C22-A5DF-FEA78DFD188B}"/>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5" name="Rounded Rectangle 14">
            <a:extLst>
              <a:ext uri="{FF2B5EF4-FFF2-40B4-BE49-F238E27FC236}">
                <a16:creationId xmlns:a16="http://schemas.microsoft.com/office/drawing/2014/main" id="{0CB2AB7F-CA0B-4E32-9D6A-AB726A528F42}"/>
              </a:ext>
            </a:extLst>
          </p:cNvPr>
          <p:cNvSpPr/>
          <p:nvPr/>
        </p:nvSpPr>
        <p:spPr>
          <a:xfrm>
            <a:off x="61356" y="3243095"/>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6" name="Shape 2556">
            <a:extLst>
              <a:ext uri="{FF2B5EF4-FFF2-40B4-BE49-F238E27FC236}">
                <a16:creationId xmlns:a16="http://schemas.microsoft.com/office/drawing/2014/main" id="{9370F58B-F4C7-4B59-A3AA-FBC5C818FF0F}"/>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7" name="Rounded Rectangle 14">
            <a:extLst>
              <a:ext uri="{FF2B5EF4-FFF2-40B4-BE49-F238E27FC236}">
                <a16:creationId xmlns:a16="http://schemas.microsoft.com/office/drawing/2014/main" id="{72630892-9379-4C0C-81C9-2DFBDEFD15F6}"/>
              </a:ext>
            </a:extLst>
          </p:cNvPr>
          <p:cNvSpPr/>
          <p:nvPr/>
        </p:nvSpPr>
        <p:spPr>
          <a:xfrm>
            <a:off x="61356" y="4165046"/>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8" name="Shape 2556">
            <a:extLst>
              <a:ext uri="{FF2B5EF4-FFF2-40B4-BE49-F238E27FC236}">
                <a16:creationId xmlns:a16="http://schemas.microsoft.com/office/drawing/2014/main" id="{72DB69B0-2F11-4F76-B9BE-93CBEA5082C4}"/>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3744841957"/>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46" name="Rectangle: Rounded Corners 45">
            <a:extLst>
              <a:ext uri="{FF2B5EF4-FFF2-40B4-BE49-F238E27FC236}">
                <a16:creationId xmlns:a16="http://schemas.microsoft.com/office/drawing/2014/main" id="{25C71B39-A093-4D39-BDAC-1A9683B7FA80}"/>
              </a:ext>
            </a:extLst>
          </p:cNvPr>
          <p:cNvSpPr/>
          <p:nvPr/>
        </p:nvSpPr>
        <p:spPr>
          <a:xfrm>
            <a:off x="3664076" y="70376"/>
            <a:ext cx="8501619" cy="6787624"/>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marL="0" marR="0" lvl="0" indent="0" algn="just" defTabSz="914400" rtl="1"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B Nazanin" panose="00000400000000000000" pitchFamily="2" charset="-78"/>
            </a:endParaRPr>
          </a:p>
          <a:p>
            <a:pPr marL="285750" marR="0" lvl="0" indent="-285750" algn="just" defTabSz="914400" rtl="1"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fa-IR" sz="2000" b="0" i="0" u="none" strike="noStrike" kern="1200" cap="none" spc="0" normalizeH="0" baseline="0" noProof="0" dirty="0">
              <a:ln>
                <a:noFill/>
              </a:ln>
              <a:solidFill>
                <a:prstClr val="white"/>
              </a:solidFill>
              <a:effectLst/>
              <a:uLnTx/>
              <a:uFillTx/>
              <a:latin typeface="Calibri" panose="020F0502020204030204"/>
              <a:ea typeface="+mn-ea"/>
              <a:cs typeface="B Nazanin" panose="00000400000000000000" pitchFamily="2" charset="-78"/>
            </a:endParaRPr>
          </a:p>
        </p:txBody>
      </p:sp>
      <p:sp>
        <p:nvSpPr>
          <p:cNvPr id="19" name="TextBox 18">
            <a:extLst>
              <a:ext uri="{FF2B5EF4-FFF2-40B4-BE49-F238E27FC236}">
                <a16:creationId xmlns:a16="http://schemas.microsoft.com/office/drawing/2014/main" id="{846DF7C8-D729-4FF9-811B-47E34DA7CBEA}"/>
              </a:ext>
            </a:extLst>
          </p:cNvPr>
          <p:cNvSpPr txBox="1"/>
          <p:nvPr/>
        </p:nvSpPr>
        <p:spPr>
          <a:xfrm>
            <a:off x="3937028" y="160405"/>
            <a:ext cx="8131880" cy="3996672"/>
          </a:xfrm>
          <a:prstGeom prst="rect">
            <a:avLst/>
          </a:prstGeom>
          <a:noFill/>
        </p:spPr>
        <p:txBody>
          <a:bodyPr wrap="square">
            <a:spAutoFit/>
          </a:bodyPr>
          <a:lstStyle/>
          <a:p>
            <a:pPr marL="0" marR="0" lvl="0" indent="180340" algn="justLow" defTabSz="914400" rtl="1" eaLnBrk="1" fontAlgn="auto" latinLnBrk="0" hangingPunct="1">
              <a:lnSpc>
                <a:spcPct val="112000"/>
              </a:lnSpc>
              <a:spcBef>
                <a:spcPts val="100"/>
              </a:spcBef>
              <a:spcAft>
                <a:spcPts val="100"/>
              </a:spcAft>
              <a:buClrTx/>
              <a:buSzTx/>
              <a:buFontTx/>
              <a:buNone/>
              <a:tabLst/>
              <a:defRPr/>
            </a:pPr>
            <a:r>
              <a:rPr lang="fa-IR" sz="1800"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8- </a:t>
            </a:r>
            <a:r>
              <a:rPr lang="ar-SA" sz="1800"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ژئوتکستایل ها و محصولات وابسته -تعیین خزش کششی و رفتار گسیختگی خزشی-استاندارد ملی ایران شماره 7777</a:t>
            </a:r>
            <a:r>
              <a:rPr lang="fa-IR" sz="1800"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 (</a:t>
            </a:r>
            <a:r>
              <a:rPr lang="ar-SA" dirty="0">
                <a:solidFill>
                  <a:srgbClr val="FFFF00"/>
                </a:solidFill>
                <a:latin typeface="Times New Roman" panose="02020603050405020304" pitchFamily="18" charset="0"/>
                <a:cs typeface="B Nazanin" panose="00000400000000000000" pitchFamily="2" charset="-78"/>
              </a:rPr>
              <a:t>طبـق اسـتاندارد </a:t>
            </a:r>
            <a:r>
              <a:rPr lang="en-US" dirty="0">
                <a:solidFill>
                  <a:srgbClr val="FFFF00"/>
                </a:solidFill>
                <a:latin typeface="Times New Roman" panose="02020603050405020304" pitchFamily="18" charset="0"/>
                <a:cs typeface="B Nazanin" panose="00000400000000000000" pitchFamily="2" charset="-78"/>
              </a:rPr>
              <a:t>EN –ISO -10319-2008</a:t>
            </a:r>
            <a:r>
              <a:rPr lang="fa-IR" dirty="0">
                <a:solidFill>
                  <a:srgbClr val="FFFF00"/>
                </a:solidFill>
                <a:latin typeface="Times New Roman" panose="02020603050405020304" pitchFamily="18" charset="0"/>
                <a:cs typeface="B Nazanin" panose="00000400000000000000" pitchFamily="2" charset="-78"/>
              </a:rPr>
              <a:t>)</a:t>
            </a:r>
          </a:p>
          <a:p>
            <a:pPr marL="0" marR="0" lvl="0" indent="180340" algn="justLow" defTabSz="914400" rtl="1" eaLnBrk="1" fontAlgn="auto" latinLnBrk="0" hangingPunct="1">
              <a:lnSpc>
                <a:spcPct val="112000"/>
              </a:lnSpc>
              <a:spcBef>
                <a:spcPts val="100"/>
              </a:spcBef>
              <a:spcAft>
                <a:spcPts val="100"/>
              </a:spcAft>
              <a:buClrTx/>
              <a:buSzTx/>
              <a:buFontTx/>
              <a:buNone/>
              <a:tabLst/>
              <a:defRPr/>
            </a:pPr>
            <a:endParaRPr lang="fa-IR" dirty="0">
              <a:solidFill>
                <a:srgbClr val="FFFF00"/>
              </a:solidFill>
              <a:latin typeface="Times New Roman" panose="02020603050405020304" pitchFamily="18" charset="0"/>
              <a:cs typeface="B Nazanin" panose="00000400000000000000" pitchFamily="2" charset="-78"/>
            </a:endParaRPr>
          </a:p>
          <a:p>
            <a:pPr indent="180340" algn="justLow" rtl="1">
              <a:lnSpc>
                <a:spcPct val="112000"/>
              </a:lnSpc>
              <a:spcBef>
                <a:spcPts val="100"/>
              </a:spcBef>
              <a:spcAft>
                <a:spcPts val="100"/>
              </a:spcAft>
            </a:pPr>
            <a:r>
              <a:rPr lang="fa-IR" dirty="0">
                <a:solidFill>
                  <a:srgbClr val="FFFF00"/>
                </a:solidFill>
                <a:latin typeface="Times New Roman" panose="02020603050405020304" pitchFamily="18" charset="0"/>
                <a:cs typeface="B Nazanin" panose="00000400000000000000" pitchFamily="2" charset="-78"/>
              </a:rPr>
              <a:t>9- </a:t>
            </a:r>
            <a:r>
              <a:rPr lang="ar-SA" sz="1800" dirty="0">
                <a:solidFill>
                  <a:srgbClr val="FFFF00"/>
                </a:solidFill>
                <a:effectLst/>
                <a:latin typeface="Times New Roman" panose="02020603050405020304" pitchFamily="18" charset="0"/>
                <a:ea typeface="Times New Roman" panose="02020603050405020304" pitchFamily="18" charset="0"/>
                <a:cs typeface="B Nazanin,Bold"/>
              </a:rPr>
              <a:t>روش تست استاندارد برای استحکام پارگی ذوزنقه‌ای ژئوتکستایل ها </a:t>
            </a:r>
            <a:r>
              <a:rPr lang="en-US" sz="1800" dirty="0">
                <a:solidFill>
                  <a:srgbClr val="FFFF00"/>
                </a:solidFill>
                <a:effectLst/>
                <a:latin typeface="Times New Roman" panose="02020603050405020304" pitchFamily="18" charset="0"/>
                <a:ea typeface="Times New Roman" panose="02020603050405020304" pitchFamily="18" charset="0"/>
                <a:cs typeface="B Nazanin,Bold"/>
              </a:rPr>
              <a:t>ASTM D4533</a:t>
            </a:r>
            <a:endParaRPr lang="fa-IR" sz="1800" dirty="0">
              <a:solidFill>
                <a:srgbClr val="FFFF00"/>
              </a:solidFill>
              <a:effectLst/>
              <a:latin typeface="Times New Roman" panose="02020603050405020304" pitchFamily="18" charset="0"/>
              <a:ea typeface="Times New Roman" panose="02020603050405020304" pitchFamily="18" charset="0"/>
              <a:cs typeface="B Nazanin,Bold"/>
            </a:endParaRPr>
          </a:p>
          <a:p>
            <a:pPr indent="180340" algn="justLow" rtl="1">
              <a:lnSpc>
                <a:spcPct val="112000"/>
              </a:lnSpc>
              <a:spcBef>
                <a:spcPts val="100"/>
              </a:spcBef>
              <a:spcAft>
                <a:spcPts val="100"/>
              </a:spcAft>
            </a:pPr>
            <a:endParaRPr lang="en-US" sz="1800" dirty="0">
              <a:solidFill>
                <a:srgbClr val="FFFF00"/>
              </a:solidFill>
              <a:effectLst/>
              <a:latin typeface="Times New Roman" panose="02020603050405020304" pitchFamily="18" charset="0"/>
              <a:ea typeface="Times New Roman" panose="02020603050405020304" pitchFamily="18" charset="0"/>
              <a:cs typeface="B Nazanin,Bold"/>
            </a:endParaRPr>
          </a:p>
          <a:p>
            <a:pPr marL="0" marR="0" lvl="0" indent="180340" algn="justLow" defTabSz="914400" rtl="1" eaLnBrk="1" fontAlgn="auto" latinLnBrk="0" hangingPunct="1">
              <a:lnSpc>
                <a:spcPct val="112000"/>
              </a:lnSpc>
              <a:spcBef>
                <a:spcPts val="100"/>
              </a:spcBef>
              <a:spcAft>
                <a:spcPts val="100"/>
              </a:spcAft>
              <a:buClrTx/>
              <a:buSzTx/>
              <a:buFontTx/>
              <a:buNone/>
              <a:tabLst/>
              <a:defRPr/>
            </a:pPr>
            <a:r>
              <a:rPr lang="fa-IR" dirty="0">
                <a:solidFill>
                  <a:srgbClr val="FFFF00"/>
                </a:solidFill>
                <a:latin typeface="Times New Roman" panose="02020603050405020304" pitchFamily="18" charset="0"/>
                <a:cs typeface="B Nazanin" panose="00000400000000000000" pitchFamily="2" charset="-78"/>
              </a:rPr>
              <a:t>10- </a:t>
            </a:r>
            <a:r>
              <a:rPr lang="ar-SA" sz="1800"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روش تست استاندارد برای بار شکستگی و ازدیاد طول ژئوتکستایل </a:t>
            </a:r>
            <a:r>
              <a:rPr lang="en-US" sz="1800"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ASTM </a:t>
            </a:r>
            <a:r>
              <a:rPr lang="en-US" sz="1800" dirty="0">
                <a:solidFill>
                  <a:srgbClr val="FFFF00"/>
                </a:solidFill>
                <a:effectLst/>
                <a:latin typeface="Helvetica-Bold"/>
                <a:ea typeface="Calibri" panose="020F0502020204030204" pitchFamily="34" charset="0"/>
                <a:cs typeface="Helvetica-Bold"/>
              </a:rPr>
              <a:t>D4632/D4632M</a:t>
            </a:r>
            <a:endParaRPr lang="fa-IR" sz="1800" dirty="0">
              <a:solidFill>
                <a:srgbClr val="FFFF00"/>
              </a:solidFill>
              <a:effectLst/>
              <a:latin typeface="Helvetica-Bold"/>
              <a:ea typeface="Calibri" panose="020F0502020204030204" pitchFamily="34" charset="0"/>
              <a:cs typeface="Helvetica-Bold"/>
            </a:endParaRPr>
          </a:p>
          <a:p>
            <a:pPr marL="0" marR="0" lvl="0" indent="180340" algn="justLow" defTabSz="914400" rtl="1" eaLnBrk="1" fontAlgn="auto" latinLnBrk="0" hangingPunct="1">
              <a:lnSpc>
                <a:spcPct val="112000"/>
              </a:lnSpc>
              <a:spcBef>
                <a:spcPts val="100"/>
              </a:spcBef>
              <a:spcAft>
                <a:spcPts val="100"/>
              </a:spcAft>
              <a:buClrTx/>
              <a:buSzTx/>
              <a:buFontTx/>
              <a:buNone/>
              <a:tabLst/>
              <a:defRPr/>
            </a:pPr>
            <a:endParaRPr lang="fa-IR" sz="1800"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endParaRPr>
          </a:p>
          <a:p>
            <a:pPr marL="0" marR="0" lvl="0" indent="180340" algn="justLow" defTabSz="914400" rtl="1" eaLnBrk="1" fontAlgn="auto" latinLnBrk="0" hangingPunct="1">
              <a:lnSpc>
                <a:spcPct val="112000"/>
              </a:lnSpc>
              <a:spcBef>
                <a:spcPts val="100"/>
              </a:spcBef>
              <a:spcAft>
                <a:spcPts val="100"/>
              </a:spcAft>
              <a:buClrTx/>
              <a:buSzTx/>
              <a:buFontTx/>
              <a:buNone/>
              <a:tabLst/>
              <a:defRPr/>
            </a:pPr>
            <a:r>
              <a:rPr lang="fa-IR" dirty="0">
                <a:solidFill>
                  <a:srgbClr val="FFFF00"/>
                </a:solidFill>
                <a:latin typeface="Times New Roman" panose="02020603050405020304" pitchFamily="18" charset="0"/>
                <a:cs typeface="B Nazanin" panose="00000400000000000000" pitchFamily="2" charset="-78"/>
              </a:rPr>
              <a:t>11- </a:t>
            </a:r>
            <a:r>
              <a:rPr lang="ar-SA" sz="1800"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ژئوسنتتیک - تست سوراخ استاتیک (تست </a:t>
            </a:r>
            <a:r>
              <a:rPr lang="en-US" sz="1800"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CBR</a:t>
            </a:r>
            <a:r>
              <a:rPr lang="ar-SA" sz="1800"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rPr>
              <a:t>) </a:t>
            </a:r>
            <a:endParaRPr lang="fa-IR" sz="1800" dirty="0">
              <a:solidFill>
                <a:srgbClr val="FFFF00"/>
              </a:solidFill>
              <a:effectLst/>
              <a:latin typeface="Times New Roman" panose="02020603050405020304" pitchFamily="18" charset="0"/>
              <a:ea typeface="Calibri" panose="020F0502020204030204" pitchFamily="34" charset="0"/>
              <a:cs typeface="B Nazanin" panose="00000400000000000000" pitchFamily="2" charset="-78"/>
            </a:endParaRPr>
          </a:p>
          <a:p>
            <a:pPr marL="0" marR="0" lvl="0" indent="180340" algn="justLow" defTabSz="914400" rtl="1" eaLnBrk="1" fontAlgn="auto" latinLnBrk="0" hangingPunct="1">
              <a:lnSpc>
                <a:spcPct val="112000"/>
              </a:lnSpc>
              <a:spcBef>
                <a:spcPts val="100"/>
              </a:spcBef>
              <a:spcAft>
                <a:spcPts val="100"/>
              </a:spcAft>
              <a:buClrTx/>
              <a:buSzTx/>
              <a:buFontTx/>
              <a:buNone/>
              <a:tabLst/>
              <a:defRPr/>
            </a:pP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این استاندارد روشی برای تعیین مقاومت سوراخ شدگی محصول ژئوسنتتیک را تعیین می­کند. در این روش نیروی موردنیاز برای فشار دادن یک پیستون با انتهای صاف </a:t>
            </a:r>
            <a:r>
              <a:rPr lang="fa-IR"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به </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ژئوسنتتیک ها تعیین می­شود. لازم به ذکر است، این آزمایش معمولاً بر روی نمونه‌های خشک انجام‌شده و برای اکثر انواع محصولات قابل‌استفاده است.</a:t>
            </a:r>
            <a:endPar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p>
            <a:pPr marL="0" marR="0" lvl="0" indent="180340" algn="justLow" defTabSz="914400" rtl="1" eaLnBrk="1" fontAlgn="auto" latinLnBrk="0" hangingPunct="1">
              <a:lnSpc>
                <a:spcPct val="112000"/>
              </a:lnSpc>
              <a:spcBef>
                <a:spcPts val="100"/>
              </a:spcBef>
              <a:spcAft>
                <a:spcPts val="100"/>
              </a:spcAft>
              <a:buClrTx/>
              <a:buSzTx/>
              <a:buFontTx/>
              <a:buNone/>
              <a:tabLst/>
              <a:defRPr/>
            </a:pPr>
            <a:endParaRPr lang="en-US" dirty="0">
              <a:solidFill>
                <a:schemeClr val="bg1"/>
              </a:solidFill>
              <a:latin typeface="Times New Roman" panose="02020603050405020304" pitchFamily="18" charset="0"/>
              <a:cs typeface="B Nazanin" panose="00000400000000000000" pitchFamily="2" charset="-78"/>
            </a:endParaRPr>
          </a:p>
        </p:txBody>
      </p:sp>
      <p:pic>
        <p:nvPicPr>
          <p:cNvPr id="21" name="Picture 20">
            <a:extLst>
              <a:ext uri="{FF2B5EF4-FFF2-40B4-BE49-F238E27FC236}">
                <a16:creationId xmlns:a16="http://schemas.microsoft.com/office/drawing/2014/main" id="{60DA5765-B006-48A5-B6E1-8712E8ED0753}"/>
              </a:ext>
            </a:extLst>
          </p:cNvPr>
          <p:cNvPicPr/>
          <p:nvPr/>
        </p:nvPicPr>
        <p:blipFill>
          <a:blip r:embed="rId3"/>
          <a:stretch>
            <a:fillRect/>
          </a:stretch>
        </p:blipFill>
        <p:spPr>
          <a:xfrm>
            <a:off x="3975345" y="3841365"/>
            <a:ext cx="3939540" cy="2856230"/>
          </a:xfrm>
          <a:prstGeom prst="rect">
            <a:avLst/>
          </a:prstGeom>
        </p:spPr>
      </p:pic>
      <p:sp>
        <p:nvSpPr>
          <p:cNvPr id="22" name="Shape 2556">
            <a:extLst>
              <a:ext uri="{FF2B5EF4-FFF2-40B4-BE49-F238E27FC236}">
                <a16:creationId xmlns:a16="http://schemas.microsoft.com/office/drawing/2014/main" id="{8530855F-95D9-48D5-9A49-25D0C1EEF1D3}"/>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3" name="Shape 2556">
            <a:extLst>
              <a:ext uri="{FF2B5EF4-FFF2-40B4-BE49-F238E27FC236}">
                <a16:creationId xmlns:a16="http://schemas.microsoft.com/office/drawing/2014/main" id="{20CB5996-BE6B-440D-B1F2-75BFC05EC490}"/>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4" name="Rounded Rectangle 14">
            <a:extLst>
              <a:ext uri="{FF2B5EF4-FFF2-40B4-BE49-F238E27FC236}">
                <a16:creationId xmlns:a16="http://schemas.microsoft.com/office/drawing/2014/main" id="{9D142460-413B-4B22-B633-B010E037CEE3}"/>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26" name="Shape 2556">
            <a:extLst>
              <a:ext uri="{FF2B5EF4-FFF2-40B4-BE49-F238E27FC236}">
                <a16:creationId xmlns:a16="http://schemas.microsoft.com/office/drawing/2014/main" id="{51F1ADD8-7C5C-43BF-8934-92B5663A6F0B}"/>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7" name="Rounded Rectangle 14">
            <a:extLst>
              <a:ext uri="{FF2B5EF4-FFF2-40B4-BE49-F238E27FC236}">
                <a16:creationId xmlns:a16="http://schemas.microsoft.com/office/drawing/2014/main" id="{8F0C00E7-F7C9-4DA5-847A-C9DE1A73C79F}"/>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28" name="Shape 2556">
            <a:extLst>
              <a:ext uri="{FF2B5EF4-FFF2-40B4-BE49-F238E27FC236}">
                <a16:creationId xmlns:a16="http://schemas.microsoft.com/office/drawing/2014/main" id="{7740F19E-AA7C-4E31-9F1A-2C290E6EA3CC}"/>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9" name="Rounded Rectangle 14">
            <a:extLst>
              <a:ext uri="{FF2B5EF4-FFF2-40B4-BE49-F238E27FC236}">
                <a16:creationId xmlns:a16="http://schemas.microsoft.com/office/drawing/2014/main" id="{C105CA66-72BD-4BC9-A3D4-D4FE56F855E2}"/>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30" name="Shape 2556">
            <a:extLst>
              <a:ext uri="{FF2B5EF4-FFF2-40B4-BE49-F238E27FC236}">
                <a16:creationId xmlns:a16="http://schemas.microsoft.com/office/drawing/2014/main" id="{7FB2DB62-BC7E-4B1C-A4A6-7B73B3C358CB}"/>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1" name="Rounded Rectangle 14">
            <a:extLst>
              <a:ext uri="{FF2B5EF4-FFF2-40B4-BE49-F238E27FC236}">
                <a16:creationId xmlns:a16="http://schemas.microsoft.com/office/drawing/2014/main" id="{3D0F6470-02CA-46A9-8F55-5D6FAC981EF8}"/>
              </a:ext>
            </a:extLst>
          </p:cNvPr>
          <p:cNvSpPr/>
          <p:nvPr/>
        </p:nvSpPr>
        <p:spPr>
          <a:xfrm>
            <a:off x="61356" y="3243095"/>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32" name="Shape 2556">
            <a:extLst>
              <a:ext uri="{FF2B5EF4-FFF2-40B4-BE49-F238E27FC236}">
                <a16:creationId xmlns:a16="http://schemas.microsoft.com/office/drawing/2014/main" id="{1CB6B39B-F74C-460A-94C1-2EF95A912D7A}"/>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3" name="Rounded Rectangle 14">
            <a:extLst>
              <a:ext uri="{FF2B5EF4-FFF2-40B4-BE49-F238E27FC236}">
                <a16:creationId xmlns:a16="http://schemas.microsoft.com/office/drawing/2014/main" id="{1E755FCD-D490-47C3-A81D-9EA96D8064D9}"/>
              </a:ext>
            </a:extLst>
          </p:cNvPr>
          <p:cNvSpPr/>
          <p:nvPr/>
        </p:nvSpPr>
        <p:spPr>
          <a:xfrm>
            <a:off x="61356" y="4165046"/>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34" name="Shape 2556">
            <a:extLst>
              <a:ext uri="{FF2B5EF4-FFF2-40B4-BE49-F238E27FC236}">
                <a16:creationId xmlns:a16="http://schemas.microsoft.com/office/drawing/2014/main" id="{344B6F85-275B-4441-A20D-3D8D98DFFEB2}"/>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42118883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57" name="Rectangle: Rounded Corners 56">
            <a:extLst>
              <a:ext uri="{FF2B5EF4-FFF2-40B4-BE49-F238E27FC236}">
                <a16:creationId xmlns:a16="http://schemas.microsoft.com/office/drawing/2014/main" id="{EF4A9E05-9818-4DD8-9139-8C983867C82F}"/>
              </a:ext>
            </a:extLst>
          </p:cNvPr>
          <p:cNvSpPr/>
          <p:nvPr/>
        </p:nvSpPr>
        <p:spPr>
          <a:xfrm>
            <a:off x="3893801" y="-83494"/>
            <a:ext cx="8512879" cy="6787624"/>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1F264A7B-7E5F-4ED5-882F-05F0023A5655}"/>
                  </a:ext>
                </a:extLst>
              </p:cNvPr>
              <p:cNvSpPr txBox="1"/>
              <p:nvPr/>
            </p:nvSpPr>
            <p:spPr>
              <a:xfrm>
                <a:off x="4089808" y="476229"/>
                <a:ext cx="8131880" cy="3347070"/>
              </a:xfrm>
              <a:prstGeom prst="rect">
                <a:avLst/>
              </a:prstGeom>
              <a:noFill/>
            </p:spPr>
            <p:txBody>
              <a:bodyPr wrap="square">
                <a:spAutoFit/>
              </a:bodyPr>
              <a:lstStyle/>
              <a:p>
                <a:pPr marL="0" marR="0" lvl="0" indent="180340" algn="justLow" defTabSz="914400" rtl="1" eaLnBrk="1" fontAlgn="auto" latinLnBrk="0" hangingPunct="1">
                  <a:lnSpc>
                    <a:spcPct val="112000"/>
                  </a:lnSpc>
                  <a:spcBef>
                    <a:spcPts val="100"/>
                  </a:spcBef>
                  <a:spcAft>
                    <a:spcPts val="100"/>
                  </a:spcAft>
                  <a:buClrTx/>
                  <a:buSzTx/>
                  <a:buFontTx/>
                  <a:buNone/>
                  <a:tabLst/>
                  <a:defRPr/>
                </a:pPr>
                <a:r>
                  <a:rPr lang="fa-IR"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1- </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نتایج نمونه خارجی</a:t>
                </a:r>
                <a:endParaRPr lang="fa-IR"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p>
                <a:pPr indent="180340" algn="justLow" rtl="1">
                  <a:lnSpc>
                    <a:spcPct val="112000"/>
                  </a:lnSpc>
                  <a:spcBef>
                    <a:spcPts val="100"/>
                  </a:spcBef>
                  <a:spcAft>
                    <a:spcPts val="100"/>
                  </a:spcAft>
                  <a:defRPr/>
                </a:pP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در نمونه خارجی در ابتدا بصورت خشک، در عرض 3 دقیقه 875 میلی‌لیتر آب را از خود عبور داد و بعد از اینکه اشباع شد دوباره مورد تست قرار گرفت. بنابراین در عرض 60 دقیقه، 260 میلی‌لیتر آب را عبور داده و ضریب نفوذپذیری محاسبه شد.</a:t>
                </a:r>
                <a:endPar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p>
                <a:pPr indent="180340" algn="justLow" rtl="1">
                  <a:lnSpc>
                    <a:spcPct val="112000"/>
                  </a:lnSpc>
                  <a:spcBef>
                    <a:spcPts val="100"/>
                  </a:spcBef>
                  <a:spcAft>
                    <a:spcPts val="100"/>
                  </a:spcAft>
                  <a:defRPr/>
                </a:pPr>
                <a:r>
                  <a:rPr lang="en-US" sz="1800" dirty="0">
                    <a:solidFill>
                      <a:schemeClr val="bg1"/>
                    </a:solidFill>
                    <a:effectLst/>
                    <a:latin typeface="Calibri" panose="020F0502020204030204" pitchFamily="34" charset="0"/>
                    <a:ea typeface="Calibri" panose="020F0502020204030204" pitchFamily="34" charset="0"/>
                    <a:cs typeface="B Nazanin" panose="00000400000000000000" pitchFamily="2" charset="-78"/>
                  </a:rPr>
                  <a:t>K=9.2*</a:t>
                </a:r>
                <a14:m>
                  <m:oMath xmlns:m="http://schemas.openxmlformats.org/officeDocument/2006/math">
                    <m:sSup>
                      <m:sSupPr>
                        <m:ctrlPr>
                          <a:rPr lang="en-US" sz="1800" i="1">
                            <a:solidFill>
                              <a:schemeClr val="bg1"/>
                            </a:solidFill>
                            <a:effectLst/>
                            <a:latin typeface="Cambria Math" panose="02040503050406030204" pitchFamily="18" charset="0"/>
                            <a:ea typeface="Calibri" panose="020F0502020204030204" pitchFamily="34" charset="0"/>
                            <a:cs typeface="B Nazanin" panose="00000400000000000000" pitchFamily="2" charset="-78"/>
                          </a:rPr>
                        </m:ctrlPr>
                      </m:sSupPr>
                      <m:e>
                        <m:r>
                          <a:rPr lang="en-US" sz="1800" i="1">
                            <a:solidFill>
                              <a:schemeClr val="bg1"/>
                            </a:solidFill>
                            <a:effectLst/>
                            <a:latin typeface="Cambria Math" panose="02040503050406030204" pitchFamily="18" charset="0"/>
                            <a:ea typeface="Calibri" panose="020F0502020204030204" pitchFamily="34" charset="0"/>
                            <a:cs typeface="B Nazanin" panose="00000400000000000000" pitchFamily="2" charset="-78"/>
                          </a:rPr>
                          <m:t>10</m:t>
                        </m:r>
                      </m:e>
                      <m:sup>
                        <m:r>
                          <a:rPr lang="en-US" sz="1800" i="1">
                            <a:solidFill>
                              <a:schemeClr val="bg1"/>
                            </a:solidFill>
                            <a:effectLst/>
                            <a:latin typeface="Cambria Math" panose="02040503050406030204" pitchFamily="18" charset="0"/>
                            <a:ea typeface="Calibri" panose="020F0502020204030204" pitchFamily="34" charset="0"/>
                            <a:cs typeface="B Nazanin" panose="00000400000000000000" pitchFamily="2" charset="-78"/>
                          </a:rPr>
                          <m:t>−</m:t>
                        </m:r>
                        <m:r>
                          <a:rPr lang="en-US" sz="1800" i="1">
                            <a:solidFill>
                              <a:schemeClr val="bg1"/>
                            </a:solidFill>
                            <a:effectLst/>
                            <a:latin typeface="Cambria Math" panose="02040503050406030204" pitchFamily="18" charset="0"/>
                            <a:ea typeface="Calibri" panose="020F0502020204030204" pitchFamily="34" charset="0"/>
                            <a:cs typeface="B Nazanin" panose="00000400000000000000" pitchFamily="2" charset="-78"/>
                          </a:rPr>
                          <m:t>7</m:t>
                        </m:r>
                      </m:sup>
                    </m:sSup>
                  </m:oMath>
                </a14:m>
                <a:endParaRPr kumimoji="0" lang="en-US" sz="18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Nazanin" panose="00000400000000000000" pitchFamily="2" charset="-78"/>
                </a:endParaRPr>
              </a:p>
              <a:p>
                <a:pPr marL="0" marR="0" lvl="0" indent="180340" algn="justLow" defTabSz="914400" rtl="1" eaLnBrk="1" fontAlgn="auto" latinLnBrk="0" hangingPunct="1">
                  <a:lnSpc>
                    <a:spcPct val="112000"/>
                  </a:lnSpc>
                  <a:spcBef>
                    <a:spcPts val="100"/>
                  </a:spcBef>
                  <a:spcAft>
                    <a:spcPts val="100"/>
                  </a:spcAft>
                  <a:buClrTx/>
                  <a:buSzTx/>
                  <a:buFontTx/>
                  <a:buNone/>
                  <a:tabLst/>
                  <a:defRPr/>
                </a:pPr>
                <a:endParaRPr kumimoji="0" lang="en-US" sz="14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Nazanin" panose="00000400000000000000" pitchFamily="2" charset="-78"/>
                </a:endParaRPr>
              </a:p>
              <a:p>
                <a:pPr marL="0" marR="0" lvl="0" indent="180340" algn="justLow" defTabSz="914400" rtl="1" eaLnBrk="1" fontAlgn="auto" latinLnBrk="0" hangingPunct="1">
                  <a:lnSpc>
                    <a:spcPct val="112000"/>
                  </a:lnSpc>
                  <a:spcBef>
                    <a:spcPts val="100"/>
                  </a:spcBef>
                  <a:spcAft>
                    <a:spcPts val="100"/>
                  </a:spcAft>
                  <a:buClrTx/>
                  <a:buSzTx/>
                  <a:buFontTx/>
                  <a:buNone/>
                  <a:tabLst/>
                  <a:defRPr/>
                </a:pPr>
                <a:endParaRPr kumimoji="0" lang="en-US" sz="14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Nazanin" panose="00000400000000000000" pitchFamily="2" charset="-78"/>
                </a:endParaRPr>
              </a:p>
              <a:p>
                <a:pPr marL="0" marR="0" lvl="0" indent="180340" algn="justLow" defTabSz="914400" rtl="1" eaLnBrk="1" fontAlgn="auto" latinLnBrk="0" hangingPunct="1">
                  <a:lnSpc>
                    <a:spcPct val="112000"/>
                  </a:lnSpc>
                  <a:spcBef>
                    <a:spcPts val="100"/>
                  </a:spcBef>
                  <a:spcAft>
                    <a:spcPts val="100"/>
                  </a:spcAft>
                  <a:buClrTx/>
                  <a:buSzTx/>
                  <a:buFontTx/>
                  <a:buNone/>
                  <a:tabLst/>
                  <a:defRPr/>
                </a:pPr>
                <a:endParaRPr kumimoji="0" lang="en-US" sz="14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Nazanin" panose="00000400000000000000" pitchFamily="2" charset="-78"/>
                </a:endParaRPr>
              </a:p>
              <a:p>
                <a:pPr marL="0" marR="0" lvl="0" indent="180340" algn="justLow" defTabSz="914400" rtl="1" eaLnBrk="1" fontAlgn="auto" latinLnBrk="0" hangingPunct="1">
                  <a:lnSpc>
                    <a:spcPct val="112000"/>
                  </a:lnSpc>
                  <a:spcBef>
                    <a:spcPts val="100"/>
                  </a:spcBef>
                  <a:spcAft>
                    <a:spcPts val="100"/>
                  </a:spcAft>
                  <a:buClrTx/>
                  <a:buSzTx/>
                  <a:buFontTx/>
                  <a:buNone/>
                  <a:tabLst/>
                  <a:defRPr/>
                </a:pPr>
                <a:endParaRPr kumimoji="0" lang="fa-IR" b="0" i="0" u="none" strike="noStrike" kern="1200" cap="none" spc="0" normalizeH="0" baseline="0" noProof="0" dirty="0">
                  <a:ln>
                    <a:noFill/>
                  </a:ln>
                  <a:solidFill>
                    <a:schemeClr val="bg1"/>
                  </a:solidFill>
                  <a:uLnTx/>
                  <a:uFillTx/>
                  <a:latin typeface="Times New Roman" panose="02020603050405020304" pitchFamily="18" charset="0"/>
                  <a:ea typeface="Calibri" panose="020F0502020204030204" pitchFamily="34" charset="0"/>
                  <a:cs typeface="B Nazanin" panose="00000400000000000000" pitchFamily="2" charset="-78"/>
                </a:endParaRPr>
              </a:p>
              <a:p>
                <a:pPr marL="0" marR="0" lvl="0" indent="180340" algn="justLow" defTabSz="914400" rtl="1" eaLnBrk="1" fontAlgn="auto" latinLnBrk="0" hangingPunct="1">
                  <a:lnSpc>
                    <a:spcPct val="112000"/>
                  </a:lnSpc>
                  <a:spcBef>
                    <a:spcPts val="100"/>
                  </a:spcBef>
                  <a:spcAft>
                    <a:spcPts val="100"/>
                  </a:spcAft>
                  <a:buClrTx/>
                  <a:buSzTx/>
                  <a:buFontTx/>
                  <a:buNone/>
                  <a:tabLst/>
                  <a:defRPr/>
                </a:pPr>
                <a:endParaRPr lang="fa-IR" sz="14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p>
                <a:pPr marL="0" marR="0" lvl="0" indent="180340" algn="justLow" defTabSz="914400" rtl="1" eaLnBrk="1" fontAlgn="auto" latinLnBrk="0" hangingPunct="1">
                  <a:lnSpc>
                    <a:spcPct val="112000"/>
                  </a:lnSpc>
                  <a:spcBef>
                    <a:spcPts val="100"/>
                  </a:spcBef>
                  <a:spcAft>
                    <a:spcPts val="100"/>
                  </a:spcAft>
                  <a:buClrTx/>
                  <a:buSzTx/>
                  <a:buFontTx/>
                  <a:buNone/>
                  <a:tabLst/>
                  <a:defRPr/>
                </a:pPr>
                <a:endParaRPr kumimoji="0" lang="en-US" sz="14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Nazanin" panose="00000400000000000000" pitchFamily="2" charset="-78"/>
                </a:endParaRPr>
              </a:p>
            </p:txBody>
          </p:sp>
        </mc:Choice>
        <mc:Fallback xmlns="">
          <p:sp>
            <p:nvSpPr>
              <p:cNvPr id="24" name="TextBox 23">
                <a:extLst>
                  <a:ext uri="{FF2B5EF4-FFF2-40B4-BE49-F238E27FC236}">
                    <a16:creationId xmlns:a16="http://schemas.microsoft.com/office/drawing/2014/main" id="{1F264A7B-7E5F-4ED5-882F-05F0023A5655}"/>
                  </a:ext>
                </a:extLst>
              </p:cNvPr>
              <p:cNvSpPr txBox="1">
                <a:spLocks noRot="1" noChangeAspect="1" noMove="1" noResize="1" noEditPoints="1" noAdjustHandles="1" noChangeArrowheads="1" noChangeShapeType="1" noTextEdit="1"/>
              </p:cNvSpPr>
              <p:nvPr/>
            </p:nvSpPr>
            <p:spPr>
              <a:xfrm>
                <a:off x="4089808" y="476229"/>
                <a:ext cx="8131880" cy="3347070"/>
              </a:xfrm>
              <a:prstGeom prst="rect">
                <a:avLst/>
              </a:prstGeom>
              <a:blipFill>
                <a:blip r:embed="rId3"/>
                <a:stretch>
                  <a:fillRect l="-1349" r="-600"/>
                </a:stretch>
              </a:blipFill>
            </p:spPr>
            <p:txBody>
              <a:bodyPr/>
              <a:lstStyle/>
              <a:p>
                <a:r>
                  <a:rPr lang="en-US">
                    <a:noFill/>
                  </a:rPr>
                  <a:t> </a:t>
                </a:r>
              </a:p>
            </p:txBody>
          </p:sp>
        </mc:Fallback>
      </mc:AlternateContent>
      <p:pic>
        <p:nvPicPr>
          <p:cNvPr id="23" name="Picture 22">
            <a:extLst>
              <a:ext uri="{FF2B5EF4-FFF2-40B4-BE49-F238E27FC236}">
                <a16:creationId xmlns:a16="http://schemas.microsoft.com/office/drawing/2014/main" id="{2E3D9022-A11F-42CB-B5E0-EAE1A1C98AED}"/>
              </a:ext>
            </a:extLst>
          </p:cNvPr>
          <p:cNvPicPr/>
          <p:nvPr/>
        </p:nvPicPr>
        <p:blipFill rotWithShape="1">
          <a:blip r:embed="rId4" cstate="print">
            <a:extLst>
              <a:ext uri="{28A0092B-C50C-407E-A947-70E740481C1C}">
                <a14:useLocalDpi xmlns:a14="http://schemas.microsoft.com/office/drawing/2010/main" val="0"/>
              </a:ext>
            </a:extLst>
          </a:blip>
          <a:srcRect t="11386" b="9789"/>
          <a:stretch/>
        </p:blipFill>
        <p:spPr bwMode="auto">
          <a:xfrm>
            <a:off x="3877309" y="1435936"/>
            <a:ext cx="2091055" cy="2286000"/>
          </a:xfrm>
          <a:prstGeom prst="rect">
            <a:avLst/>
          </a:prstGeom>
          <a:noFill/>
          <a:ln>
            <a:noFill/>
          </a:ln>
          <a:extLst>
            <a:ext uri="{53640926-AAD7-44D8-BBD7-CCE9431645EC}">
              <a14:shadowObscured xmlns:a14="http://schemas.microsoft.com/office/drawing/2010/main"/>
            </a:ext>
          </a:extLst>
        </p:spPr>
      </p:pic>
      <p:pic>
        <p:nvPicPr>
          <p:cNvPr id="28" name="Picture 27">
            <a:extLst>
              <a:ext uri="{FF2B5EF4-FFF2-40B4-BE49-F238E27FC236}">
                <a16:creationId xmlns:a16="http://schemas.microsoft.com/office/drawing/2014/main" id="{B2DAA547-3AC3-4624-88BF-D2270133DDF6}"/>
              </a:ext>
            </a:extLst>
          </p:cNvPr>
          <p:cNvPicPr/>
          <p:nvPr/>
        </p:nvPicPr>
        <p:blipFill rotWithShape="1">
          <a:blip r:embed="rId5" cstate="print">
            <a:extLst>
              <a:ext uri="{28A0092B-C50C-407E-A947-70E740481C1C}">
                <a14:useLocalDpi xmlns:a14="http://schemas.microsoft.com/office/drawing/2010/main" val="0"/>
              </a:ext>
            </a:extLst>
          </a:blip>
          <a:srcRect l="9823" t="26548" r="8599"/>
          <a:stretch/>
        </p:blipFill>
        <p:spPr>
          <a:xfrm>
            <a:off x="3630303" y="4425142"/>
            <a:ext cx="4676124" cy="2220917"/>
          </a:xfrm>
          <a:prstGeom prst="rect">
            <a:avLst/>
          </a:prstGeom>
        </p:spPr>
      </p:pic>
      <p:sp>
        <p:nvSpPr>
          <p:cNvPr id="29" name="Shape 2556">
            <a:extLst>
              <a:ext uri="{FF2B5EF4-FFF2-40B4-BE49-F238E27FC236}">
                <a16:creationId xmlns:a16="http://schemas.microsoft.com/office/drawing/2014/main" id="{6FE3FEB9-3EC5-4F80-B4E2-2C4513BFD7AC}"/>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0" name="Shape 2556">
            <a:extLst>
              <a:ext uri="{FF2B5EF4-FFF2-40B4-BE49-F238E27FC236}">
                <a16:creationId xmlns:a16="http://schemas.microsoft.com/office/drawing/2014/main" id="{B7589098-A9F0-460D-B086-12090EB4F42C}"/>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1" name="Rounded Rectangle 14">
            <a:extLst>
              <a:ext uri="{FF2B5EF4-FFF2-40B4-BE49-F238E27FC236}">
                <a16:creationId xmlns:a16="http://schemas.microsoft.com/office/drawing/2014/main" id="{BC09BEE7-226B-4DE8-BFB7-8C647AAFA4D3}"/>
              </a:ext>
            </a:extLst>
          </p:cNvPr>
          <p:cNvSpPr/>
          <p:nvPr/>
        </p:nvSpPr>
        <p:spPr>
          <a:xfrm>
            <a:off x="31906" y="5185260"/>
            <a:ext cx="1825470"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32" name="Shape 2556">
            <a:extLst>
              <a:ext uri="{FF2B5EF4-FFF2-40B4-BE49-F238E27FC236}">
                <a16:creationId xmlns:a16="http://schemas.microsoft.com/office/drawing/2014/main" id="{5090E411-B066-402D-8B7F-24B137AD50A3}"/>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3" name="Rounded Rectangle 14">
            <a:extLst>
              <a:ext uri="{FF2B5EF4-FFF2-40B4-BE49-F238E27FC236}">
                <a16:creationId xmlns:a16="http://schemas.microsoft.com/office/drawing/2014/main" id="{DEE8D5C8-FBD2-45E0-A4DC-E94EB8B63299}"/>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4" name="Shape 2556">
            <a:extLst>
              <a:ext uri="{FF2B5EF4-FFF2-40B4-BE49-F238E27FC236}">
                <a16:creationId xmlns:a16="http://schemas.microsoft.com/office/drawing/2014/main" id="{056D6935-027E-4E51-81C6-3B12CDAFB88E}"/>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5" name="Rounded Rectangle 14">
            <a:extLst>
              <a:ext uri="{FF2B5EF4-FFF2-40B4-BE49-F238E27FC236}">
                <a16:creationId xmlns:a16="http://schemas.microsoft.com/office/drawing/2014/main" id="{703495F9-70FF-4FDC-8C75-383739AC6146}"/>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36" name="Shape 2556">
            <a:extLst>
              <a:ext uri="{FF2B5EF4-FFF2-40B4-BE49-F238E27FC236}">
                <a16:creationId xmlns:a16="http://schemas.microsoft.com/office/drawing/2014/main" id="{B6A684FF-2D81-46C6-AF3F-329C54E4D438}"/>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7" name="Rounded Rectangle 14">
            <a:extLst>
              <a:ext uri="{FF2B5EF4-FFF2-40B4-BE49-F238E27FC236}">
                <a16:creationId xmlns:a16="http://schemas.microsoft.com/office/drawing/2014/main" id="{991EDF9E-6578-48AF-AAC5-1796E7D91678}"/>
              </a:ext>
            </a:extLst>
          </p:cNvPr>
          <p:cNvSpPr/>
          <p:nvPr/>
        </p:nvSpPr>
        <p:spPr>
          <a:xfrm>
            <a:off x="61356" y="3243095"/>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38" name="Shape 2556">
            <a:extLst>
              <a:ext uri="{FF2B5EF4-FFF2-40B4-BE49-F238E27FC236}">
                <a16:creationId xmlns:a16="http://schemas.microsoft.com/office/drawing/2014/main" id="{CC4EB187-A0A5-406F-AB60-30BF74B9A9DF}"/>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9" name="Rounded Rectangle 14">
            <a:extLst>
              <a:ext uri="{FF2B5EF4-FFF2-40B4-BE49-F238E27FC236}">
                <a16:creationId xmlns:a16="http://schemas.microsoft.com/office/drawing/2014/main" id="{257E56B6-BD46-4D8E-A698-4722088E2866}"/>
              </a:ext>
            </a:extLst>
          </p:cNvPr>
          <p:cNvSpPr/>
          <p:nvPr/>
        </p:nvSpPr>
        <p:spPr>
          <a:xfrm>
            <a:off x="61356" y="4165046"/>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0" name="Shape 2556">
            <a:extLst>
              <a:ext uri="{FF2B5EF4-FFF2-40B4-BE49-F238E27FC236}">
                <a16:creationId xmlns:a16="http://schemas.microsoft.com/office/drawing/2014/main" id="{B66FCD01-BF43-46E3-9A4B-4B7009510197}"/>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19" name="TextBox 18">
            <a:extLst>
              <a:ext uri="{FF2B5EF4-FFF2-40B4-BE49-F238E27FC236}">
                <a16:creationId xmlns:a16="http://schemas.microsoft.com/office/drawing/2014/main" id="{BA941746-ED32-4D34-BC05-7629CB4DDEEC}"/>
              </a:ext>
            </a:extLst>
          </p:cNvPr>
          <p:cNvSpPr txBox="1"/>
          <p:nvPr/>
        </p:nvSpPr>
        <p:spPr>
          <a:xfrm>
            <a:off x="4277838" y="0"/>
            <a:ext cx="7943850" cy="402546"/>
          </a:xfrm>
          <a:prstGeom prst="rect">
            <a:avLst/>
          </a:prstGeom>
          <a:noFill/>
        </p:spPr>
        <p:txBody>
          <a:bodyPr wrap="square">
            <a:spAutoFit/>
          </a:bodyPr>
          <a:lstStyle/>
          <a:p>
            <a:pPr marL="0" marR="0" lvl="0" indent="180340" algn="justLow" defTabSz="914400" rtl="1" eaLnBrk="1" fontAlgn="auto" latinLnBrk="0" hangingPunct="1">
              <a:lnSpc>
                <a:spcPct val="112000"/>
              </a:lnSpc>
              <a:spcBef>
                <a:spcPts val="100"/>
              </a:spcBef>
              <a:spcAft>
                <a:spcPts val="100"/>
              </a:spcAft>
              <a:buClrTx/>
              <a:buSzTx/>
              <a:buFontTx/>
              <a:buNone/>
              <a:tabLst/>
              <a:defRPr/>
            </a:pPr>
            <a:r>
              <a:rPr lang="ar-SA" sz="1800" dirty="0">
                <a:solidFill>
                  <a:srgbClr val="FFFF00"/>
                </a:solidFill>
                <a:effectLst/>
                <a:latin typeface="Times New Roman" panose="02020603050405020304" pitchFamily="18" charset="0"/>
                <a:ea typeface="Calibri" panose="020F0502020204030204" pitchFamily="34" charset="0"/>
                <a:cs typeface="B Titr" panose="00000700000000000000" pitchFamily="2" charset="-78"/>
              </a:rPr>
              <a:t>نتایج آزمایش نفوذپذیری</a:t>
            </a:r>
            <a:endParaRPr kumimoji="0" lang="fa-IR" sz="1800" b="0"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B Titr" panose="00000700000000000000" pitchFamily="2" charset="-78"/>
            </a:endParaRPr>
          </a:p>
        </p:txBody>
      </p:sp>
      <p:sp>
        <p:nvSpPr>
          <p:cNvPr id="20" name="TextBox 19">
            <a:extLst>
              <a:ext uri="{FF2B5EF4-FFF2-40B4-BE49-F238E27FC236}">
                <a16:creationId xmlns:a16="http://schemas.microsoft.com/office/drawing/2014/main" id="{F3EEA548-8EEC-44E5-986F-40432D9397A0}"/>
              </a:ext>
            </a:extLst>
          </p:cNvPr>
          <p:cNvSpPr txBox="1"/>
          <p:nvPr/>
        </p:nvSpPr>
        <p:spPr>
          <a:xfrm>
            <a:off x="4598000" y="3298989"/>
            <a:ext cx="7943850" cy="1048620"/>
          </a:xfrm>
          <a:prstGeom prst="rect">
            <a:avLst/>
          </a:prstGeom>
          <a:noFill/>
        </p:spPr>
        <p:txBody>
          <a:bodyPr wrap="square">
            <a:spAutoFit/>
          </a:bodyPr>
          <a:lstStyle/>
          <a:p>
            <a:pPr indent="180340" algn="justLow" rtl="1">
              <a:lnSpc>
                <a:spcPct val="112000"/>
              </a:lnSpc>
              <a:spcBef>
                <a:spcPts val="100"/>
              </a:spcBef>
              <a:spcAft>
                <a:spcPts val="100"/>
              </a:spcAft>
              <a:defRPr/>
            </a:pPr>
            <a:r>
              <a:rPr lang="fa-IR"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2- </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نمونه آزمایش ساخت شده با ژئوتکستایل تولید داخل</a:t>
            </a:r>
            <a:r>
              <a:rPr lang="en-US" u="sng" dirty="0">
                <a:solidFill>
                  <a:srgbClr val="FF0000"/>
                </a:solidFill>
                <a:latin typeface="Times New Roman" panose="02020603050405020304" pitchFamily="18" charset="0"/>
                <a:ea typeface="Calibri" panose="020F0502020204030204" pitchFamily="34" charset="0"/>
                <a:cs typeface="B Titr" panose="00000700000000000000" pitchFamily="2" charset="-78"/>
              </a:rPr>
              <a:t>C-Y-B 10</a:t>
            </a:r>
            <a:endParaRPr lang="fa-IR" sz="1800" u="sng" dirty="0">
              <a:solidFill>
                <a:srgbClr val="FF0000"/>
              </a:solidFill>
              <a:effectLst/>
              <a:latin typeface="Times New Roman" panose="02020603050405020304" pitchFamily="18" charset="0"/>
              <a:ea typeface="Calibri" panose="020F0502020204030204" pitchFamily="34" charset="0"/>
              <a:cs typeface="B Nazanin" panose="00000400000000000000" pitchFamily="2" charset="-78"/>
            </a:endParaRPr>
          </a:p>
          <a:p>
            <a:pPr marL="0" marR="0" lvl="0" indent="180340" algn="justLow" defTabSz="914400" rtl="1" eaLnBrk="1" fontAlgn="auto" latinLnBrk="0" hangingPunct="1">
              <a:lnSpc>
                <a:spcPct val="112000"/>
              </a:lnSpc>
              <a:spcBef>
                <a:spcPts val="100"/>
              </a:spcBef>
              <a:spcAft>
                <a:spcPts val="100"/>
              </a:spcAft>
              <a:buClrTx/>
              <a:buSzTx/>
              <a:buFontTx/>
              <a:buNone/>
              <a:tabLst/>
              <a:defRPr/>
            </a:pPr>
            <a:r>
              <a:rPr lang="fa-IR" dirty="0">
                <a:solidFill>
                  <a:schemeClr val="bg1"/>
                </a:solidFill>
                <a:latin typeface="Times New Roman" panose="02020603050405020304" pitchFamily="18" charset="0"/>
                <a:ea typeface="Calibri" panose="020F0502020204030204" pitchFamily="34" charset="0"/>
                <a:cs typeface="B Nazanin" panose="00000400000000000000" pitchFamily="2" charset="-78"/>
              </a:rPr>
              <a:t>پس از بررسی های فراوان از بین شرکت های تولید کننده ژئو سنتتیک وبررسی کیفیت محصولات آنها شرکت تاپ را انتخاب کرده و از ژئوتکستایل های این شرکت جهت ساخت نمونه های آزمایشگاهی بهره بردیم</a:t>
            </a:r>
            <a:endParaRPr lang="fa-IR"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186953188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46" name="Rectangle: Rounded Corners 45">
            <a:extLst>
              <a:ext uri="{FF2B5EF4-FFF2-40B4-BE49-F238E27FC236}">
                <a16:creationId xmlns:a16="http://schemas.microsoft.com/office/drawing/2014/main" id="{25C71B39-A093-4D39-BDAC-1A9683B7FA80}"/>
              </a:ext>
            </a:extLst>
          </p:cNvPr>
          <p:cNvSpPr/>
          <p:nvPr/>
        </p:nvSpPr>
        <p:spPr>
          <a:xfrm>
            <a:off x="3797053" y="44999"/>
            <a:ext cx="8501619" cy="6787624"/>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marL="0" marR="0" lvl="0" indent="0" algn="just" defTabSz="914400" rtl="1"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B Nazanin" panose="00000400000000000000" pitchFamily="2" charset="-78"/>
            </a:endParaRPr>
          </a:p>
          <a:p>
            <a:pPr marL="285750" marR="0" lvl="0" indent="-285750" algn="just" defTabSz="914400" rtl="1"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fa-IR" sz="2000" b="0" i="0" u="none" strike="noStrike" kern="1200" cap="none" spc="0" normalizeH="0" baseline="0" noProof="0" dirty="0">
              <a:ln>
                <a:noFill/>
              </a:ln>
              <a:solidFill>
                <a:prstClr val="white"/>
              </a:solidFill>
              <a:effectLst/>
              <a:uLnTx/>
              <a:uFillTx/>
              <a:latin typeface="Calibri" panose="020F0502020204030204"/>
              <a:ea typeface="+mn-ea"/>
              <a:cs typeface="B Nazanin" panose="00000400000000000000" pitchFamily="2" charset="-78"/>
            </a:endParaRP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5C57D65B-289E-4862-B073-D36B3C0A7B83}"/>
                  </a:ext>
                </a:extLst>
              </p:cNvPr>
              <p:cNvSpPr txBox="1"/>
              <p:nvPr/>
            </p:nvSpPr>
            <p:spPr>
              <a:xfrm>
                <a:off x="3401001" y="3410081"/>
                <a:ext cx="8608291" cy="1754326"/>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r>
                  <a:rPr lang="fa-IR" sz="1800" b="1"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2-</a:t>
                </a:r>
                <a:r>
                  <a:rPr lang="ar-SA" sz="1800" b="1"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نمونه آزمایش ساخت شده با ژئوتکستایل تولید داخل با 25% بنتونیت خالص و 75% خاک رس</a:t>
                </a:r>
                <a:endParaRPr kumimoji="0" lang="fa-IR" sz="18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Nazanin" panose="00000400000000000000" pitchFamily="2" charset="-78"/>
                </a:endParaRPr>
              </a:p>
              <a:p>
                <a:pPr algn="r" rtl="1">
                  <a:buSzPts val="1200"/>
                  <a:defRPr/>
                </a:pPr>
                <a:r>
                  <a:rPr lang="fa-IR" sz="1800" dirty="0">
                    <a:solidFill>
                      <a:schemeClr val="bg1"/>
                    </a:solidFill>
                    <a:effectLst/>
                    <a:latin typeface="Calibri" panose="020F0502020204030204" pitchFamily="34" charset="0"/>
                    <a:ea typeface="Calibri" panose="020F0502020204030204" pitchFamily="34" charset="0"/>
                    <a:cs typeface="B Nazanin" panose="00000400000000000000" pitchFamily="2" charset="-78"/>
                  </a:rPr>
                  <a:t>نتایج بررسی این نمونه بدین صورت شد </a:t>
                </a:r>
              </a:p>
              <a:p>
                <a:pPr algn="r" rtl="1">
                  <a:buSzPts val="1200"/>
                  <a:defRPr/>
                </a:pPr>
                <a:r>
                  <a:rPr lang="fa-IR" sz="1800" dirty="0">
                    <a:solidFill>
                      <a:schemeClr val="bg1"/>
                    </a:solidFill>
                    <a:effectLst/>
                    <a:latin typeface="Calibri" panose="020F0502020204030204" pitchFamily="34" charset="0"/>
                    <a:ea typeface="Calibri" panose="020F0502020204030204" pitchFamily="34" charset="0"/>
                    <a:cs typeface="B Nazanin" panose="00000400000000000000" pitchFamily="2" charset="-78"/>
                  </a:rPr>
                  <a:t>که در مدت 120 دقیقه میزان 13 میلی لیتر آ ب عبور داد.</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r>
                  <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K=2.3*</a:t>
                </a:r>
                <a14:m>
                  <m:oMath xmlns:m="http://schemas.openxmlformats.org/officeDocument/2006/math">
                    <m:sSup>
                      <m:sSupPr>
                        <m:ctrlPr>
                          <a:rPr lang="en-US" sz="1800" i="1">
                            <a:solidFill>
                              <a:schemeClr val="bg1"/>
                            </a:solidFill>
                            <a:effectLst/>
                            <a:latin typeface="Cambria Math" panose="02040503050406030204" pitchFamily="18" charset="0"/>
                            <a:ea typeface="Calibri" panose="020F0502020204030204" pitchFamily="34" charset="0"/>
                            <a:cs typeface="B Nazanin" panose="00000400000000000000" pitchFamily="2" charset="-78"/>
                          </a:rPr>
                        </m:ctrlPr>
                      </m:sSupPr>
                      <m:e>
                        <m:r>
                          <a:rPr lang="en-US" sz="1800" i="1">
                            <a:solidFill>
                              <a:schemeClr val="bg1"/>
                            </a:solidFill>
                            <a:effectLst/>
                            <a:latin typeface="Cambria Math" panose="02040503050406030204" pitchFamily="18" charset="0"/>
                            <a:ea typeface="Calibri" panose="020F0502020204030204" pitchFamily="34" charset="0"/>
                            <a:cs typeface="B Nazanin" panose="00000400000000000000" pitchFamily="2" charset="-78"/>
                          </a:rPr>
                          <m:t>10</m:t>
                        </m:r>
                      </m:e>
                      <m:sup>
                        <m:r>
                          <a:rPr lang="en-US" sz="1800" i="1">
                            <a:solidFill>
                              <a:schemeClr val="bg1"/>
                            </a:solidFill>
                            <a:effectLst/>
                            <a:latin typeface="Cambria Math" panose="02040503050406030204" pitchFamily="18" charset="0"/>
                            <a:ea typeface="Calibri" panose="020F0502020204030204" pitchFamily="34" charset="0"/>
                            <a:cs typeface="B Nazanin" panose="00000400000000000000" pitchFamily="2" charset="-78"/>
                          </a:rPr>
                          <m:t>−</m:t>
                        </m:r>
                        <m:r>
                          <a:rPr lang="en-US" sz="1800" b="0" i="1" smtClean="0">
                            <a:solidFill>
                              <a:schemeClr val="bg1"/>
                            </a:solidFill>
                            <a:effectLst/>
                            <a:latin typeface="Cambria Math" panose="02040503050406030204" pitchFamily="18" charset="0"/>
                            <a:ea typeface="Calibri" panose="020F0502020204030204" pitchFamily="34" charset="0"/>
                            <a:cs typeface="B Nazanin" panose="00000400000000000000" pitchFamily="2" charset="-78"/>
                          </a:rPr>
                          <m:t>8</m:t>
                        </m:r>
                      </m:sup>
                    </m:sSup>
                  </m:oMath>
                </a14:m>
                <a:endParaRPr kumimoji="0" lang="en-US"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raditional Arabic" panose="02020603050405020304" pitchFamily="18" charset="-78"/>
                </a:endParaRPr>
              </a:p>
            </p:txBody>
          </p:sp>
        </mc:Choice>
        <mc:Fallback xmlns="">
          <p:sp>
            <p:nvSpPr>
              <p:cNvPr id="20" name="TextBox 19">
                <a:extLst>
                  <a:ext uri="{FF2B5EF4-FFF2-40B4-BE49-F238E27FC236}">
                    <a16:creationId xmlns:a16="http://schemas.microsoft.com/office/drawing/2014/main" id="{5C57D65B-289E-4862-B073-D36B3C0A7B83}"/>
                  </a:ext>
                </a:extLst>
              </p:cNvPr>
              <p:cNvSpPr txBox="1">
                <a:spLocks noRot="1" noChangeAspect="1" noMove="1" noResize="1" noEditPoints="1" noAdjustHandles="1" noChangeArrowheads="1" noChangeShapeType="1" noTextEdit="1"/>
              </p:cNvSpPr>
              <p:nvPr/>
            </p:nvSpPr>
            <p:spPr>
              <a:xfrm>
                <a:off x="3401001" y="3410081"/>
                <a:ext cx="8608291" cy="1754326"/>
              </a:xfrm>
              <a:prstGeom prst="rect">
                <a:avLst/>
              </a:prstGeom>
              <a:blipFill>
                <a:blip r:embed="rId3"/>
                <a:stretch>
                  <a:fillRect r="-637" b="-45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75C56845-4EDA-48A3-A7F5-1CB5084B23CA}"/>
                  </a:ext>
                </a:extLst>
              </p:cNvPr>
              <p:cNvSpPr txBox="1"/>
              <p:nvPr/>
            </p:nvSpPr>
            <p:spPr>
              <a:xfrm>
                <a:off x="4273062" y="328586"/>
                <a:ext cx="7842739" cy="1640962"/>
              </a:xfrm>
              <a:prstGeom prst="rect">
                <a:avLst/>
              </a:prstGeom>
              <a:noFill/>
            </p:spPr>
            <p:txBody>
              <a:bodyPr wrap="square">
                <a:spAutoFit/>
              </a:bodyPr>
              <a:lstStyle/>
              <a:p>
                <a:pPr marL="0" marR="0" lvl="0" indent="0" algn="r" defTabSz="914400" rtl="1" eaLnBrk="1" fontAlgn="auto" latinLnBrk="0" hangingPunct="1">
                  <a:lnSpc>
                    <a:spcPct val="112000"/>
                  </a:lnSpc>
                  <a:spcBef>
                    <a:spcPts val="1800"/>
                  </a:spcBef>
                  <a:spcAft>
                    <a:spcPts val="600"/>
                  </a:spcAft>
                  <a:buClrTx/>
                  <a:buSzTx/>
                  <a:buFontTx/>
                  <a:buNone/>
                  <a:tabLst/>
                  <a:defRPr/>
                </a:pPr>
                <a:r>
                  <a:rPr lang="fa-IR" sz="1800" b="1"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1- </a:t>
                </a:r>
                <a:r>
                  <a:rPr lang="ar-SA" sz="1800" b="1"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بنتونیت خالص به مقدار 35 گرم</a:t>
                </a:r>
                <a:endParaRPr lang="fa-IR" b="1" dirty="0">
                  <a:solidFill>
                    <a:schemeClr val="bg1"/>
                  </a:solidFill>
                  <a:latin typeface="Times New Roman" panose="02020603050405020304" pitchFamily="18" charset="0"/>
                  <a:ea typeface="Calibri" panose="020F0502020204030204" pitchFamily="34" charset="0"/>
                  <a:cs typeface="B Nazanin" panose="00000400000000000000" pitchFamily="2" charset="-78"/>
                </a:endParaRPr>
              </a:p>
              <a:p>
                <a:pPr marL="0" marR="0" lvl="0" indent="0" algn="r" defTabSz="914400" rtl="1" eaLnBrk="1" fontAlgn="auto" latinLnBrk="0" hangingPunct="1">
                  <a:lnSpc>
                    <a:spcPct val="112000"/>
                  </a:lnSpc>
                  <a:spcBef>
                    <a:spcPts val="1800"/>
                  </a:spcBef>
                  <a:spcAft>
                    <a:spcPts val="600"/>
                  </a:spcAft>
                  <a:buClrTx/>
                  <a:buSzTx/>
                  <a:buFontTx/>
                  <a:buNone/>
                  <a:tabLst/>
                  <a:defRPr/>
                </a:pP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نتایج بررسی این نوع بنتونیت نشان داد در مدت 210 دقیقه 400 میلی‌لیتر آب را از خود عبور داده که با توجه به فرمول مربوطه به عدد </a:t>
                </a:r>
                <a:r>
                  <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K=4.35*</a:t>
                </a:r>
                <a14:m>
                  <m:oMath xmlns:m="http://schemas.openxmlformats.org/officeDocument/2006/math">
                    <m:sSup>
                      <m:sSupPr>
                        <m:ctrlPr>
                          <a:rPr lang="en-US" sz="1800" i="1">
                            <a:solidFill>
                              <a:schemeClr val="bg1"/>
                            </a:solidFill>
                            <a:effectLst/>
                            <a:latin typeface="Cambria Math" panose="02040503050406030204" pitchFamily="18" charset="0"/>
                            <a:ea typeface="Calibri" panose="020F0502020204030204" pitchFamily="34" charset="0"/>
                            <a:cs typeface="B Nazanin" panose="00000400000000000000" pitchFamily="2" charset="-78"/>
                          </a:rPr>
                        </m:ctrlPr>
                      </m:sSupPr>
                      <m:e>
                        <m:r>
                          <a:rPr lang="en-US" sz="1800" i="1">
                            <a:solidFill>
                              <a:schemeClr val="bg1"/>
                            </a:solidFill>
                            <a:effectLst/>
                            <a:latin typeface="Cambria Math" panose="02040503050406030204" pitchFamily="18" charset="0"/>
                            <a:ea typeface="Calibri" panose="020F0502020204030204" pitchFamily="34" charset="0"/>
                            <a:cs typeface="B Nazanin" panose="00000400000000000000" pitchFamily="2" charset="-78"/>
                          </a:rPr>
                          <m:t>10</m:t>
                        </m:r>
                      </m:e>
                      <m:sup>
                        <m:r>
                          <a:rPr lang="en-US" sz="1800" i="1">
                            <a:solidFill>
                              <a:schemeClr val="bg1"/>
                            </a:solidFill>
                            <a:effectLst/>
                            <a:latin typeface="Cambria Math" panose="02040503050406030204" pitchFamily="18" charset="0"/>
                            <a:ea typeface="Calibri" panose="020F0502020204030204" pitchFamily="34" charset="0"/>
                            <a:cs typeface="B Nazanin" panose="00000400000000000000" pitchFamily="2" charset="-78"/>
                          </a:rPr>
                          <m:t>−</m:t>
                        </m:r>
                        <m:r>
                          <a:rPr lang="en-US" sz="1800" i="1">
                            <a:solidFill>
                              <a:schemeClr val="bg1"/>
                            </a:solidFill>
                            <a:effectLst/>
                            <a:latin typeface="Cambria Math" panose="02040503050406030204" pitchFamily="18" charset="0"/>
                            <a:ea typeface="Calibri" panose="020F0502020204030204" pitchFamily="34" charset="0"/>
                            <a:cs typeface="B Nazanin" panose="00000400000000000000" pitchFamily="2" charset="-78"/>
                          </a:rPr>
                          <m:t>7</m:t>
                        </m:r>
                      </m:sup>
                    </m:sSup>
                  </m:oMath>
                </a14:m>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رسیده شد.</a:t>
                </a:r>
                <a:br>
                  <a:rPr lang="fa-IR" dirty="0">
                    <a:solidFill>
                      <a:schemeClr val="bg1"/>
                    </a:solidFill>
                    <a:latin typeface="Times New Roman" panose="02020603050405020304" pitchFamily="18" charset="0"/>
                    <a:ea typeface="Calibri" panose="020F0502020204030204" pitchFamily="34" charset="0"/>
                    <a:cs typeface="B Nazanin" panose="00000400000000000000" pitchFamily="2" charset="-78"/>
                  </a:rPr>
                </a:br>
                <a:r>
                  <a:rPr lang="fa-IR"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قطر لوله آزمایش 10 سانتی متر می باشد</a:t>
                </a:r>
                <a:endPar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p:txBody>
          </p:sp>
        </mc:Choice>
        <mc:Fallback xmlns="">
          <p:sp>
            <p:nvSpPr>
              <p:cNvPr id="21" name="TextBox 20">
                <a:extLst>
                  <a:ext uri="{FF2B5EF4-FFF2-40B4-BE49-F238E27FC236}">
                    <a16:creationId xmlns:a16="http://schemas.microsoft.com/office/drawing/2014/main" id="{75C56845-4EDA-48A3-A7F5-1CB5084B23CA}"/>
                  </a:ext>
                </a:extLst>
              </p:cNvPr>
              <p:cNvSpPr txBox="1">
                <a:spLocks noRot="1" noChangeAspect="1" noMove="1" noResize="1" noEditPoints="1" noAdjustHandles="1" noChangeArrowheads="1" noChangeShapeType="1" noTextEdit="1"/>
              </p:cNvSpPr>
              <p:nvPr/>
            </p:nvSpPr>
            <p:spPr>
              <a:xfrm>
                <a:off x="4273062" y="328586"/>
                <a:ext cx="7842739" cy="1640962"/>
              </a:xfrm>
              <a:prstGeom prst="rect">
                <a:avLst/>
              </a:prstGeom>
              <a:blipFill>
                <a:blip r:embed="rId4"/>
                <a:stretch>
                  <a:fillRect l="-78" r="-622" b="-5948"/>
                </a:stretch>
              </a:blipFill>
            </p:spPr>
            <p:txBody>
              <a:bodyPr/>
              <a:lstStyle/>
              <a:p>
                <a:r>
                  <a:rPr lang="en-US">
                    <a:noFill/>
                  </a:rPr>
                  <a:t> </a:t>
                </a:r>
              </a:p>
            </p:txBody>
          </p:sp>
        </mc:Fallback>
      </mc:AlternateContent>
      <p:pic>
        <p:nvPicPr>
          <p:cNvPr id="23" name="Picture 22">
            <a:extLst>
              <a:ext uri="{FF2B5EF4-FFF2-40B4-BE49-F238E27FC236}">
                <a16:creationId xmlns:a16="http://schemas.microsoft.com/office/drawing/2014/main" id="{D9165A49-1F1A-4F2A-BBFB-7D68FC3B1F76}"/>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02986" y="1377302"/>
            <a:ext cx="2993013" cy="2253921"/>
          </a:xfrm>
          <a:prstGeom prst="rect">
            <a:avLst/>
          </a:prstGeom>
          <a:noFill/>
          <a:ln>
            <a:noFill/>
          </a:ln>
        </p:spPr>
      </p:pic>
      <p:pic>
        <p:nvPicPr>
          <p:cNvPr id="27" name="Picture 26">
            <a:extLst>
              <a:ext uri="{FF2B5EF4-FFF2-40B4-BE49-F238E27FC236}">
                <a16:creationId xmlns:a16="http://schemas.microsoft.com/office/drawing/2014/main" id="{A6B0C595-6775-4086-AA2E-57E468879A40}"/>
              </a:ext>
            </a:extLst>
          </p:cNvPr>
          <p:cNvPicPr/>
          <p:nvPr/>
        </p:nvPicPr>
        <p:blipFill rotWithShape="1">
          <a:blip r:embed="rId6" cstate="print">
            <a:extLst>
              <a:ext uri="{28A0092B-C50C-407E-A947-70E740481C1C}">
                <a14:useLocalDpi xmlns:a14="http://schemas.microsoft.com/office/drawing/2010/main" val="0"/>
              </a:ext>
            </a:extLst>
          </a:blip>
          <a:srcRect t="18854"/>
          <a:stretch/>
        </p:blipFill>
        <p:spPr bwMode="auto">
          <a:xfrm>
            <a:off x="4053691" y="4111457"/>
            <a:ext cx="3736294" cy="2746544"/>
          </a:xfrm>
          <a:prstGeom prst="rect">
            <a:avLst/>
          </a:prstGeom>
          <a:noFill/>
          <a:ln>
            <a:noFill/>
          </a:ln>
          <a:extLst>
            <a:ext uri="{53640926-AAD7-44D8-BBD7-CCE9431645EC}">
              <a14:shadowObscured xmlns:a14="http://schemas.microsoft.com/office/drawing/2010/main"/>
            </a:ext>
          </a:extLst>
        </p:spPr>
      </p:pic>
      <p:sp>
        <p:nvSpPr>
          <p:cNvPr id="34" name="Shape 2556">
            <a:extLst>
              <a:ext uri="{FF2B5EF4-FFF2-40B4-BE49-F238E27FC236}">
                <a16:creationId xmlns:a16="http://schemas.microsoft.com/office/drawing/2014/main" id="{6E411F7F-0812-492F-BB39-D75C034AB6D3}"/>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5" name="Shape 2556">
            <a:extLst>
              <a:ext uri="{FF2B5EF4-FFF2-40B4-BE49-F238E27FC236}">
                <a16:creationId xmlns:a16="http://schemas.microsoft.com/office/drawing/2014/main" id="{CB5F006F-95FC-4C1C-93E0-A62D65AA88EA}"/>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6" name="Rounded Rectangle 14">
            <a:extLst>
              <a:ext uri="{FF2B5EF4-FFF2-40B4-BE49-F238E27FC236}">
                <a16:creationId xmlns:a16="http://schemas.microsoft.com/office/drawing/2014/main" id="{B164DFC9-FCE9-404A-8A4D-DD0E0F6688B6}"/>
              </a:ext>
            </a:extLst>
          </p:cNvPr>
          <p:cNvSpPr/>
          <p:nvPr/>
        </p:nvSpPr>
        <p:spPr>
          <a:xfrm>
            <a:off x="31906" y="5185260"/>
            <a:ext cx="1825470"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37" name="Shape 2556">
            <a:extLst>
              <a:ext uri="{FF2B5EF4-FFF2-40B4-BE49-F238E27FC236}">
                <a16:creationId xmlns:a16="http://schemas.microsoft.com/office/drawing/2014/main" id="{0BF83D49-1C46-4A18-B1AC-C8C84A94940A}"/>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8" name="Rounded Rectangle 14">
            <a:extLst>
              <a:ext uri="{FF2B5EF4-FFF2-40B4-BE49-F238E27FC236}">
                <a16:creationId xmlns:a16="http://schemas.microsoft.com/office/drawing/2014/main" id="{F8FC8969-27B7-4723-B430-24AD91121EAB}"/>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9" name="Shape 2556">
            <a:extLst>
              <a:ext uri="{FF2B5EF4-FFF2-40B4-BE49-F238E27FC236}">
                <a16:creationId xmlns:a16="http://schemas.microsoft.com/office/drawing/2014/main" id="{C45B0B39-C2FA-4076-AB4C-FAD094AA5368}"/>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0" name="Rounded Rectangle 14">
            <a:extLst>
              <a:ext uri="{FF2B5EF4-FFF2-40B4-BE49-F238E27FC236}">
                <a16:creationId xmlns:a16="http://schemas.microsoft.com/office/drawing/2014/main" id="{56BC5097-CE85-442F-84A8-E63BA57C7D9A}"/>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1" name="Shape 2556">
            <a:extLst>
              <a:ext uri="{FF2B5EF4-FFF2-40B4-BE49-F238E27FC236}">
                <a16:creationId xmlns:a16="http://schemas.microsoft.com/office/drawing/2014/main" id="{25AF6C73-66AF-477A-A897-6EF797067A22}"/>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2" name="Rounded Rectangle 14">
            <a:extLst>
              <a:ext uri="{FF2B5EF4-FFF2-40B4-BE49-F238E27FC236}">
                <a16:creationId xmlns:a16="http://schemas.microsoft.com/office/drawing/2014/main" id="{8BBA8F38-AD80-47FA-AAC4-6A6347B268E2}"/>
              </a:ext>
            </a:extLst>
          </p:cNvPr>
          <p:cNvSpPr/>
          <p:nvPr/>
        </p:nvSpPr>
        <p:spPr>
          <a:xfrm>
            <a:off x="61356" y="3243095"/>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3" name="Shape 2556">
            <a:extLst>
              <a:ext uri="{FF2B5EF4-FFF2-40B4-BE49-F238E27FC236}">
                <a16:creationId xmlns:a16="http://schemas.microsoft.com/office/drawing/2014/main" id="{2011C888-9CA7-46A1-AC6B-5EDF1E878B8B}"/>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4" name="Rounded Rectangle 14">
            <a:extLst>
              <a:ext uri="{FF2B5EF4-FFF2-40B4-BE49-F238E27FC236}">
                <a16:creationId xmlns:a16="http://schemas.microsoft.com/office/drawing/2014/main" id="{2BCDBB16-F983-4856-8C3B-A75D5AF06082}"/>
              </a:ext>
            </a:extLst>
          </p:cNvPr>
          <p:cNvSpPr/>
          <p:nvPr/>
        </p:nvSpPr>
        <p:spPr>
          <a:xfrm>
            <a:off x="61356" y="4165046"/>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5" name="Shape 2556">
            <a:extLst>
              <a:ext uri="{FF2B5EF4-FFF2-40B4-BE49-F238E27FC236}">
                <a16:creationId xmlns:a16="http://schemas.microsoft.com/office/drawing/2014/main" id="{86B0EA8E-3822-4720-8289-3A6A758931AF}"/>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197544638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heel(1)">
                                      <p:cBhvr>
                                        <p:cTn id="12" dur="20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randombar(horizont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randombar(horizontal)">
                                      <p:cBhvr>
                                        <p:cTn id="2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46" name="Rectangle: Rounded Corners 45">
            <a:extLst>
              <a:ext uri="{FF2B5EF4-FFF2-40B4-BE49-F238E27FC236}">
                <a16:creationId xmlns:a16="http://schemas.microsoft.com/office/drawing/2014/main" id="{25C71B39-A093-4D39-BDAC-1A9683B7FA80}"/>
              </a:ext>
            </a:extLst>
          </p:cNvPr>
          <p:cNvSpPr/>
          <p:nvPr/>
        </p:nvSpPr>
        <p:spPr>
          <a:xfrm>
            <a:off x="3797053" y="44999"/>
            <a:ext cx="8501619" cy="6787624"/>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marL="0" marR="0" lvl="0" indent="0" algn="just" defTabSz="914400" rtl="1"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B Nazanin" panose="00000400000000000000" pitchFamily="2" charset="-78"/>
            </a:endParaRPr>
          </a:p>
          <a:p>
            <a:pPr marL="285750" marR="0" lvl="0" indent="-285750" algn="just" defTabSz="914400" rtl="1"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fa-IR" sz="2000" b="0" i="0" u="none" strike="noStrike" kern="1200" cap="none" spc="0" normalizeH="0" baseline="0" noProof="0" dirty="0">
              <a:ln>
                <a:noFill/>
              </a:ln>
              <a:solidFill>
                <a:prstClr val="white"/>
              </a:solidFill>
              <a:effectLst/>
              <a:uLnTx/>
              <a:uFillTx/>
              <a:latin typeface="Calibri" panose="020F0502020204030204"/>
              <a:ea typeface="+mn-ea"/>
              <a:cs typeface="B Nazanin" panose="00000400000000000000" pitchFamily="2" charset="-78"/>
            </a:endParaRP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5C57D65B-289E-4862-B073-D36B3C0A7B83}"/>
                  </a:ext>
                </a:extLst>
              </p:cNvPr>
              <p:cNvSpPr txBox="1"/>
              <p:nvPr/>
            </p:nvSpPr>
            <p:spPr>
              <a:xfrm>
                <a:off x="3415284" y="915637"/>
                <a:ext cx="8608291" cy="2984278"/>
              </a:xfrm>
              <a:prstGeom prst="rect">
                <a:avLst/>
              </a:prstGeom>
              <a:noFill/>
            </p:spPr>
            <p:txBody>
              <a:bodyPr wrap="square">
                <a:spAutoFit/>
              </a:bodyPr>
              <a:lstStyle/>
              <a:p>
                <a:pPr marR="0" lvl="0" algn="r" rtl="1">
                  <a:lnSpc>
                    <a:spcPct val="107000"/>
                  </a:lnSpc>
                  <a:spcBef>
                    <a:spcPts val="0"/>
                  </a:spcBef>
                  <a:spcAft>
                    <a:spcPts val="800"/>
                  </a:spcAft>
                </a:pPr>
                <a:endParaRPr kumimoji="0" lang="en-US"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raditional Arabic" panose="02020603050405020304" pitchFamily="18"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en-US" sz="18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r>
                  <a:rPr lang="fa-IR" sz="1800" b="1" dirty="0">
                    <a:solidFill>
                      <a:schemeClr val="bg1"/>
                    </a:solidFill>
                    <a:effectLst/>
                    <a:latin typeface="Calibri" panose="020F0502020204030204" pitchFamily="34" charset="0"/>
                    <a:ea typeface="Calibri" panose="020F0502020204030204" pitchFamily="34" charset="0"/>
                    <a:cs typeface="B Nazanin" panose="00000400000000000000" pitchFamily="2" charset="-78"/>
                  </a:rPr>
                  <a:t>4- نمونه آزمایش ساخت شده با ژئوتکستایل تولید داخل با 75%بنتونیت خالص و 25%خاک رس </a:t>
                </a:r>
                <a:endParaRPr lang="en-US" b="1" dirty="0">
                  <a:solidFill>
                    <a:schemeClr val="bg1"/>
                  </a:solidFill>
                  <a:latin typeface="Times New Roman" panose="02020603050405020304" pitchFamily="18" charset="0"/>
                  <a:ea typeface="Calibri" panose="020F0502020204030204" pitchFamily="34"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en-US" sz="18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Nazanin" panose="00000400000000000000" pitchFamily="2" charset="-78"/>
                </a:endParaRPr>
              </a:p>
              <a:p>
                <a:pPr algn="r" rtl="1">
                  <a:buSzPts val="1200"/>
                  <a:defRPr/>
                </a:pPr>
                <a:r>
                  <a:rPr lang="fa-IR" sz="1800" dirty="0">
                    <a:solidFill>
                      <a:schemeClr val="bg1"/>
                    </a:solidFill>
                    <a:effectLst/>
                    <a:latin typeface="Calibri" panose="020F0502020204030204" pitchFamily="34" charset="0"/>
                    <a:ea typeface="Calibri" panose="020F0502020204030204" pitchFamily="34" charset="0"/>
                    <a:cs typeface="B Nazanin" panose="00000400000000000000" pitchFamily="2" charset="-78"/>
                  </a:rPr>
                  <a:t>نتایج آزمایش بدین صورت شد که در مدت 35 ساعت مقدار 15 میلی لیتر عبور کرد که ضریب برابر شد  با:</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r" rtl="1">
                  <a:buSzPts val="1200"/>
                  <a:defRPr/>
                </a:pPr>
                <a:r>
                  <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K=1.15*</a:t>
                </a:r>
                <a14:m>
                  <m:oMath xmlns:m="http://schemas.openxmlformats.org/officeDocument/2006/math">
                    <m:sSup>
                      <m:sSupPr>
                        <m:ctrlPr>
                          <a:rPr lang="en-US" sz="1800" i="1">
                            <a:solidFill>
                              <a:schemeClr val="bg1"/>
                            </a:solidFill>
                            <a:effectLst/>
                            <a:latin typeface="Cambria Math" panose="02040503050406030204" pitchFamily="18" charset="0"/>
                            <a:ea typeface="Calibri" panose="020F0502020204030204" pitchFamily="34" charset="0"/>
                            <a:cs typeface="B Nazanin" panose="00000400000000000000" pitchFamily="2" charset="-78"/>
                          </a:rPr>
                        </m:ctrlPr>
                      </m:sSupPr>
                      <m:e>
                        <m:r>
                          <a:rPr lang="en-US" sz="1800" i="1">
                            <a:solidFill>
                              <a:schemeClr val="bg1"/>
                            </a:solidFill>
                            <a:effectLst/>
                            <a:latin typeface="Cambria Math" panose="02040503050406030204" pitchFamily="18" charset="0"/>
                            <a:ea typeface="Calibri" panose="020F0502020204030204" pitchFamily="34" charset="0"/>
                            <a:cs typeface="B Nazanin" panose="00000400000000000000" pitchFamily="2" charset="-78"/>
                          </a:rPr>
                          <m:t>10</m:t>
                        </m:r>
                      </m:e>
                      <m:sup>
                        <m:r>
                          <a:rPr lang="en-US" sz="1800" i="1">
                            <a:solidFill>
                              <a:schemeClr val="bg1"/>
                            </a:solidFill>
                            <a:effectLst/>
                            <a:latin typeface="Cambria Math" panose="02040503050406030204" pitchFamily="18" charset="0"/>
                            <a:ea typeface="Calibri" panose="020F0502020204030204" pitchFamily="34" charset="0"/>
                            <a:cs typeface="B Nazanin" panose="00000400000000000000" pitchFamily="2" charset="-78"/>
                          </a:rPr>
                          <m:t>−</m:t>
                        </m:r>
                        <m:r>
                          <a:rPr lang="en-US" sz="1800" b="0" i="1" smtClean="0">
                            <a:solidFill>
                              <a:schemeClr val="bg1"/>
                            </a:solidFill>
                            <a:effectLst/>
                            <a:latin typeface="Cambria Math" panose="02040503050406030204" pitchFamily="18" charset="0"/>
                            <a:ea typeface="Calibri" panose="020F0502020204030204" pitchFamily="34" charset="0"/>
                            <a:cs typeface="B Nazanin" panose="00000400000000000000" pitchFamily="2" charset="-78"/>
                          </a:rPr>
                          <m:t>9</m:t>
                        </m:r>
                      </m:sup>
                    </m:sSup>
                  </m:oMath>
                </a14:m>
                <a:endParaRPr kumimoji="0" lang="en-US"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raditional Arabic" panose="02020603050405020304" pitchFamily="18"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lang="en-US" dirty="0">
                  <a:solidFill>
                    <a:schemeClr val="bg1"/>
                  </a:solidFill>
                  <a:latin typeface="Times New Roman" panose="02020603050405020304" pitchFamily="18" charset="0"/>
                  <a:ea typeface="Calibri" panose="020F0502020204030204" pitchFamily="34"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en-US"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raditional Arabic" panose="02020603050405020304" pitchFamily="18" charset="-78"/>
                </a:endParaRPr>
              </a:p>
            </p:txBody>
          </p:sp>
        </mc:Choice>
        <mc:Fallback xmlns="">
          <p:sp>
            <p:nvSpPr>
              <p:cNvPr id="20" name="TextBox 19">
                <a:extLst>
                  <a:ext uri="{FF2B5EF4-FFF2-40B4-BE49-F238E27FC236}">
                    <a16:creationId xmlns:a16="http://schemas.microsoft.com/office/drawing/2014/main" id="{5C57D65B-289E-4862-B073-D36B3C0A7B83}"/>
                  </a:ext>
                </a:extLst>
              </p:cNvPr>
              <p:cNvSpPr txBox="1">
                <a:spLocks noRot="1" noChangeAspect="1" noMove="1" noResize="1" noEditPoints="1" noAdjustHandles="1" noChangeArrowheads="1" noChangeShapeType="1" noTextEdit="1"/>
              </p:cNvSpPr>
              <p:nvPr/>
            </p:nvSpPr>
            <p:spPr>
              <a:xfrm>
                <a:off x="3415284" y="915637"/>
                <a:ext cx="8608291" cy="2984278"/>
              </a:xfrm>
              <a:prstGeom prst="rect">
                <a:avLst/>
              </a:prstGeom>
              <a:blipFill>
                <a:blip r:embed="rId3"/>
                <a:stretch>
                  <a:fillRect r="-70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75C56845-4EDA-48A3-A7F5-1CB5084B23CA}"/>
                  </a:ext>
                </a:extLst>
              </p:cNvPr>
              <p:cNvSpPr txBox="1"/>
              <p:nvPr/>
            </p:nvSpPr>
            <p:spPr>
              <a:xfrm>
                <a:off x="3614182" y="328586"/>
                <a:ext cx="8501619" cy="1064650"/>
              </a:xfrm>
              <a:prstGeom prst="rect">
                <a:avLst/>
              </a:prstGeom>
              <a:noFill/>
            </p:spPr>
            <p:txBody>
              <a:bodyPr wrap="square">
                <a:spAutoFit/>
              </a:bodyPr>
              <a:lstStyle/>
              <a:p>
                <a:pPr marR="0" lvl="0" algn="r" rtl="1">
                  <a:lnSpc>
                    <a:spcPct val="107000"/>
                  </a:lnSpc>
                  <a:spcBef>
                    <a:spcPts val="0"/>
                  </a:spcBef>
                  <a:spcAft>
                    <a:spcPts val="800"/>
                  </a:spcAft>
                </a:pPr>
                <a:r>
                  <a:rPr lang="fa-IR" sz="1800" b="1" dirty="0">
                    <a:solidFill>
                      <a:schemeClr val="bg1"/>
                    </a:solidFill>
                    <a:effectLst/>
                    <a:latin typeface="Calibri" panose="020F0502020204030204" pitchFamily="34" charset="0"/>
                    <a:ea typeface="Calibri" panose="020F0502020204030204" pitchFamily="34" charset="0"/>
                    <a:cs typeface="B Nazanin" panose="00000400000000000000" pitchFamily="2" charset="-78"/>
                  </a:rPr>
                  <a:t>3- نمونه آزمایش ساخت شده با ژئوتکستایل تولید داخل با 50 %  بنتونیت خالص و 50%خاک رس</a:t>
                </a:r>
                <a:br>
                  <a:rPr lang="fa-IR" b="1" dirty="0">
                    <a:solidFill>
                      <a:schemeClr val="bg1"/>
                    </a:solidFill>
                    <a:latin typeface="Calibri" panose="020F0502020204030204" pitchFamily="34" charset="0"/>
                    <a:ea typeface="Calibri" panose="020F0502020204030204" pitchFamily="34" charset="0"/>
                    <a:cs typeface="Arial" panose="020B0604020202020204" pitchFamily="34" charset="0"/>
                  </a:rPr>
                </a:br>
                <a:r>
                  <a:rPr lang="fa-IR" sz="1800" dirty="0">
                    <a:solidFill>
                      <a:schemeClr val="bg1"/>
                    </a:solidFill>
                    <a:effectLst/>
                    <a:latin typeface="Calibri" panose="020F0502020204030204" pitchFamily="34" charset="0"/>
                    <a:ea typeface="Calibri" panose="020F0502020204030204" pitchFamily="34" charset="0"/>
                    <a:cs typeface="B Nazanin" panose="00000400000000000000" pitchFamily="2" charset="-78"/>
                  </a:rPr>
                  <a:t>در این آزمایش بدین صورت بود که در مدت 290 دقیقه مقدار 10 میلی لیتر آب عبور کرد که مقدار ضریب می شود</a:t>
                </a:r>
                <a:endParaRPr kumimoji="0" lang="fa-IR" sz="18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Nazanin" panose="00000400000000000000" pitchFamily="2" charset="-78"/>
                </a:endParaRPr>
              </a:p>
              <a:p>
                <a:pPr algn="r" rtl="1">
                  <a:buSzPts val="1200"/>
                  <a:defRPr/>
                </a:pPr>
                <a:r>
                  <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K=7.39*</a:t>
                </a:r>
                <a14:m>
                  <m:oMath xmlns:m="http://schemas.openxmlformats.org/officeDocument/2006/math">
                    <m:sSup>
                      <m:sSupPr>
                        <m:ctrlPr>
                          <a:rPr lang="en-US" sz="1800" i="1">
                            <a:solidFill>
                              <a:schemeClr val="bg1"/>
                            </a:solidFill>
                            <a:effectLst/>
                            <a:latin typeface="Cambria Math" panose="02040503050406030204" pitchFamily="18" charset="0"/>
                            <a:ea typeface="Calibri" panose="020F0502020204030204" pitchFamily="34" charset="0"/>
                            <a:cs typeface="B Nazanin" panose="00000400000000000000" pitchFamily="2" charset="-78"/>
                          </a:rPr>
                        </m:ctrlPr>
                      </m:sSupPr>
                      <m:e>
                        <m:r>
                          <a:rPr lang="en-US" sz="1800" i="1">
                            <a:solidFill>
                              <a:schemeClr val="bg1"/>
                            </a:solidFill>
                            <a:effectLst/>
                            <a:latin typeface="Cambria Math" panose="02040503050406030204" pitchFamily="18" charset="0"/>
                            <a:ea typeface="Calibri" panose="020F0502020204030204" pitchFamily="34" charset="0"/>
                            <a:cs typeface="B Nazanin" panose="00000400000000000000" pitchFamily="2" charset="-78"/>
                          </a:rPr>
                          <m:t>10</m:t>
                        </m:r>
                      </m:e>
                      <m:sup>
                        <m:r>
                          <a:rPr lang="en-US" sz="1800" i="1">
                            <a:solidFill>
                              <a:schemeClr val="bg1"/>
                            </a:solidFill>
                            <a:effectLst/>
                            <a:latin typeface="Cambria Math" panose="02040503050406030204" pitchFamily="18" charset="0"/>
                            <a:ea typeface="Calibri" panose="020F0502020204030204" pitchFamily="34" charset="0"/>
                            <a:cs typeface="B Nazanin" panose="00000400000000000000" pitchFamily="2" charset="-78"/>
                          </a:rPr>
                          <m:t>−</m:t>
                        </m:r>
                        <m:r>
                          <a:rPr lang="en-US" sz="1800" b="0" i="1" smtClean="0">
                            <a:solidFill>
                              <a:schemeClr val="bg1"/>
                            </a:solidFill>
                            <a:effectLst/>
                            <a:latin typeface="Cambria Math" panose="02040503050406030204" pitchFamily="18" charset="0"/>
                            <a:ea typeface="Calibri" panose="020F0502020204030204" pitchFamily="34" charset="0"/>
                            <a:cs typeface="B Nazanin" panose="00000400000000000000" pitchFamily="2" charset="-78"/>
                          </a:rPr>
                          <m:t>9</m:t>
                        </m:r>
                      </m:sup>
                    </m:sSup>
                  </m:oMath>
                </a14:m>
                <a:endPar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Bold"/>
                </a:endParaRPr>
              </a:p>
            </p:txBody>
          </p:sp>
        </mc:Choice>
        <mc:Fallback xmlns="">
          <p:sp>
            <p:nvSpPr>
              <p:cNvPr id="21" name="TextBox 20">
                <a:extLst>
                  <a:ext uri="{FF2B5EF4-FFF2-40B4-BE49-F238E27FC236}">
                    <a16:creationId xmlns="" xmlns:a16="http://schemas.microsoft.com/office/drawing/2014/main" xmlns:a14="http://schemas.microsoft.com/office/drawing/2010/main" id="{75C56845-4EDA-48A3-A7F5-1CB5084B23CA}"/>
                  </a:ext>
                </a:extLst>
              </p:cNvPr>
              <p:cNvSpPr txBox="1">
                <a:spLocks noRot="1" noChangeAspect="1" noMove="1" noResize="1" noEditPoints="1" noAdjustHandles="1" noChangeArrowheads="1" noChangeShapeType="1" noTextEdit="1"/>
              </p:cNvSpPr>
              <p:nvPr/>
            </p:nvSpPr>
            <p:spPr>
              <a:xfrm>
                <a:off x="3614182" y="328586"/>
                <a:ext cx="8501619" cy="1064650"/>
              </a:xfrm>
              <a:prstGeom prst="rect">
                <a:avLst/>
              </a:prstGeom>
              <a:blipFill rotWithShape="1">
                <a:blip r:embed="rId4"/>
                <a:stretch>
                  <a:fillRect r="-645" b="-8000"/>
                </a:stretch>
              </a:blipFill>
            </p:spPr>
            <p:txBody>
              <a:bodyPr/>
              <a:lstStyle/>
              <a:p>
                <a:r>
                  <a:rPr lang="en-US">
                    <a:noFill/>
                  </a:rPr>
                  <a:t> </a:t>
                </a:r>
              </a:p>
            </p:txBody>
          </p:sp>
        </mc:Fallback>
      </mc:AlternateContent>
      <p:pic>
        <p:nvPicPr>
          <p:cNvPr id="23" name="Picture 22">
            <a:extLst>
              <a:ext uri="{FF2B5EF4-FFF2-40B4-BE49-F238E27FC236}">
                <a16:creationId xmlns:a16="http://schemas.microsoft.com/office/drawing/2014/main" id="{632CF88F-0F49-489A-8099-8C8CECC30E42}"/>
              </a:ext>
            </a:extLst>
          </p:cNvPr>
          <p:cNvPicPr/>
          <p:nvPr/>
        </p:nvPicPr>
        <p:blipFill rotWithShape="1">
          <a:blip r:embed="rId5" cstate="print">
            <a:extLst>
              <a:ext uri="{28A0092B-C50C-407E-A947-70E740481C1C}">
                <a14:useLocalDpi xmlns:a14="http://schemas.microsoft.com/office/drawing/2010/main" val="0"/>
              </a:ext>
            </a:extLst>
          </a:blip>
          <a:srcRect t="27300" b="7398"/>
          <a:stretch/>
        </p:blipFill>
        <p:spPr bwMode="auto">
          <a:xfrm>
            <a:off x="3965331" y="2741246"/>
            <a:ext cx="3534507" cy="3788167"/>
          </a:xfrm>
          <a:prstGeom prst="rect">
            <a:avLst/>
          </a:prstGeom>
          <a:noFill/>
          <a:ln>
            <a:noFill/>
          </a:ln>
          <a:extLst>
            <a:ext uri="{53640926-AAD7-44D8-BBD7-CCE9431645EC}">
              <a14:shadowObscured xmlns:a14="http://schemas.microsoft.com/office/drawing/2010/main"/>
            </a:ext>
          </a:extLst>
        </p:spPr>
      </p:pic>
      <p:sp>
        <p:nvSpPr>
          <p:cNvPr id="27" name="Shape 2556">
            <a:extLst>
              <a:ext uri="{FF2B5EF4-FFF2-40B4-BE49-F238E27FC236}">
                <a16:creationId xmlns:a16="http://schemas.microsoft.com/office/drawing/2014/main" id="{8D7FF198-2CC3-484C-B15B-242A73F04FB2}"/>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8" name="Shape 2556">
            <a:extLst>
              <a:ext uri="{FF2B5EF4-FFF2-40B4-BE49-F238E27FC236}">
                <a16:creationId xmlns:a16="http://schemas.microsoft.com/office/drawing/2014/main" id="{BCD4A5BE-639B-4302-9BDF-45D4F748558C}"/>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9" name="Rounded Rectangle 14">
            <a:extLst>
              <a:ext uri="{FF2B5EF4-FFF2-40B4-BE49-F238E27FC236}">
                <a16:creationId xmlns:a16="http://schemas.microsoft.com/office/drawing/2014/main" id="{47394781-20FF-4329-A7FC-940DA6C3F70F}"/>
              </a:ext>
            </a:extLst>
          </p:cNvPr>
          <p:cNvSpPr/>
          <p:nvPr/>
        </p:nvSpPr>
        <p:spPr>
          <a:xfrm>
            <a:off x="31906" y="5185260"/>
            <a:ext cx="1825470"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30" name="Shape 2556">
            <a:extLst>
              <a:ext uri="{FF2B5EF4-FFF2-40B4-BE49-F238E27FC236}">
                <a16:creationId xmlns:a16="http://schemas.microsoft.com/office/drawing/2014/main" id="{66EAD0E1-C8A5-4A90-9E17-03C97F9CB660}"/>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1" name="Rounded Rectangle 14">
            <a:extLst>
              <a:ext uri="{FF2B5EF4-FFF2-40B4-BE49-F238E27FC236}">
                <a16:creationId xmlns:a16="http://schemas.microsoft.com/office/drawing/2014/main" id="{3FA8A55B-C5DA-46C9-86FE-2BC1A5D49CC4}"/>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2" name="Shape 2556">
            <a:extLst>
              <a:ext uri="{FF2B5EF4-FFF2-40B4-BE49-F238E27FC236}">
                <a16:creationId xmlns:a16="http://schemas.microsoft.com/office/drawing/2014/main" id="{1C6E7FC4-036C-47AF-A062-08A7A24CD245}"/>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3" name="Rounded Rectangle 14">
            <a:extLst>
              <a:ext uri="{FF2B5EF4-FFF2-40B4-BE49-F238E27FC236}">
                <a16:creationId xmlns:a16="http://schemas.microsoft.com/office/drawing/2014/main" id="{225F8C6C-058F-4B2C-B64C-95FA0BAA717F}"/>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34" name="Shape 2556">
            <a:extLst>
              <a:ext uri="{FF2B5EF4-FFF2-40B4-BE49-F238E27FC236}">
                <a16:creationId xmlns:a16="http://schemas.microsoft.com/office/drawing/2014/main" id="{F2D8D635-01A1-4B15-AD62-36AE4ED4A670}"/>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5" name="Rounded Rectangle 14">
            <a:extLst>
              <a:ext uri="{FF2B5EF4-FFF2-40B4-BE49-F238E27FC236}">
                <a16:creationId xmlns:a16="http://schemas.microsoft.com/office/drawing/2014/main" id="{3AC8603B-CFB6-47D4-83F2-43E9BB0BE3B8}"/>
              </a:ext>
            </a:extLst>
          </p:cNvPr>
          <p:cNvSpPr/>
          <p:nvPr/>
        </p:nvSpPr>
        <p:spPr>
          <a:xfrm>
            <a:off x="61356" y="3243095"/>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36" name="Shape 2556">
            <a:extLst>
              <a:ext uri="{FF2B5EF4-FFF2-40B4-BE49-F238E27FC236}">
                <a16:creationId xmlns:a16="http://schemas.microsoft.com/office/drawing/2014/main" id="{08F8C818-26A5-41AA-9ABE-2A2A88A86A23}"/>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7" name="Rounded Rectangle 14">
            <a:extLst>
              <a:ext uri="{FF2B5EF4-FFF2-40B4-BE49-F238E27FC236}">
                <a16:creationId xmlns:a16="http://schemas.microsoft.com/office/drawing/2014/main" id="{663788C5-F25B-4F15-AD16-959A9DE512B1}"/>
              </a:ext>
            </a:extLst>
          </p:cNvPr>
          <p:cNvSpPr/>
          <p:nvPr/>
        </p:nvSpPr>
        <p:spPr>
          <a:xfrm>
            <a:off x="61356" y="4165046"/>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38" name="Shape 2556">
            <a:extLst>
              <a:ext uri="{FF2B5EF4-FFF2-40B4-BE49-F238E27FC236}">
                <a16:creationId xmlns:a16="http://schemas.microsoft.com/office/drawing/2014/main" id="{BB503A91-87B3-4125-8F9E-CB761AE8A118}"/>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pic>
        <p:nvPicPr>
          <p:cNvPr id="3" name="Picture 2">
            <a:extLst>
              <a:ext uri="{FF2B5EF4-FFF2-40B4-BE49-F238E27FC236}">
                <a16:creationId xmlns:a16="http://schemas.microsoft.com/office/drawing/2014/main" id="{33949847-7C99-4F50-B614-4B0652764F0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43693" y="2741247"/>
            <a:ext cx="3087565" cy="3788167"/>
          </a:xfrm>
          <a:prstGeom prst="rect">
            <a:avLst/>
          </a:prstGeom>
        </p:spPr>
      </p:pic>
    </p:spTree>
    <p:extLst>
      <p:ext uri="{BB962C8B-B14F-4D97-AF65-F5344CB8AC3E}">
        <p14:creationId xmlns:p14="http://schemas.microsoft.com/office/powerpoint/2010/main" val="170227790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randombar(horizont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heel(1)">
                                      <p:cBhvr>
                                        <p:cTn id="17" dur="2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heel(1)">
                                      <p:cBhvr>
                                        <p:cTn id="22"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Shape 2556">
            <a:extLst>
              <a:ext uri="{FF2B5EF4-FFF2-40B4-BE49-F238E27FC236}">
                <a16:creationId xmlns:a16="http://schemas.microsoft.com/office/drawing/2014/main" id="{DD721313-670C-43D8-BB22-85A314888C56}"/>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97" name="Shape 2556">
            <a:extLst>
              <a:ext uri="{FF2B5EF4-FFF2-40B4-BE49-F238E27FC236}">
                <a16:creationId xmlns:a16="http://schemas.microsoft.com/office/drawing/2014/main" id="{74C91C40-5898-47D2-AE2F-3F17427949D5}"/>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102" name="Rounded Rectangle 14">
            <a:extLst>
              <a:ext uri="{FF2B5EF4-FFF2-40B4-BE49-F238E27FC236}">
                <a16:creationId xmlns:a16="http://schemas.microsoft.com/office/drawing/2014/main" id="{CDF650AC-40D2-44A7-A660-7885506207E8}"/>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103" name="Shape 2556">
            <a:extLst>
              <a:ext uri="{FF2B5EF4-FFF2-40B4-BE49-F238E27FC236}">
                <a16:creationId xmlns:a16="http://schemas.microsoft.com/office/drawing/2014/main" id="{AD439AFB-68A6-4276-BF94-2654B1A0B7B4}"/>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104" name="Rounded Rectangle 14">
            <a:extLst>
              <a:ext uri="{FF2B5EF4-FFF2-40B4-BE49-F238E27FC236}">
                <a16:creationId xmlns:a16="http://schemas.microsoft.com/office/drawing/2014/main" id="{9AA62C95-F820-41BB-9D37-A27BE484BAC6}"/>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105" name="Shape 2556">
            <a:extLst>
              <a:ext uri="{FF2B5EF4-FFF2-40B4-BE49-F238E27FC236}">
                <a16:creationId xmlns:a16="http://schemas.microsoft.com/office/drawing/2014/main" id="{38085F6D-621D-4617-8692-7C32D4348123}"/>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19" name="TextBox 18">
            <a:extLst>
              <a:ext uri="{FF2B5EF4-FFF2-40B4-BE49-F238E27FC236}">
                <a16:creationId xmlns:a16="http://schemas.microsoft.com/office/drawing/2014/main" id="{3629A813-5F85-4F06-B6FE-45B7140D0D92}"/>
              </a:ext>
            </a:extLst>
          </p:cNvPr>
          <p:cNvSpPr txBox="1"/>
          <p:nvPr/>
        </p:nvSpPr>
        <p:spPr>
          <a:xfrm>
            <a:off x="3965056" y="113403"/>
            <a:ext cx="8093749" cy="523220"/>
          </a:xfrm>
          <a:prstGeom prst="rect">
            <a:avLst/>
          </a:prstGeom>
          <a:noFill/>
        </p:spPr>
        <p:txBody>
          <a:bodyPr wrap="square" rtlCol="0">
            <a:spAutoFit/>
          </a:bodyPr>
          <a:lstStyle/>
          <a:p>
            <a:pPr algn="r" rtl="1"/>
            <a:r>
              <a:rPr lang="fa-IR" sz="2800" b="1" dirty="0">
                <a:solidFill>
                  <a:schemeClr val="bg1"/>
                </a:solidFill>
                <a:latin typeface="Calibri" panose="020F0502020204030204" pitchFamily="34" charset="0"/>
                <a:cs typeface="B Nazanin" panose="00000400000000000000" pitchFamily="2" charset="-78"/>
              </a:rPr>
              <a:t>فهرست مطالب</a:t>
            </a:r>
            <a:endParaRPr lang="en-US" sz="2800" b="1" spc="-300" dirty="0">
              <a:solidFill>
                <a:schemeClr val="bg1"/>
              </a:solidFill>
              <a:latin typeface="IranNastaliq" panose="02020505000000020003" pitchFamily="18" charset="0"/>
              <a:ea typeface="Roboto Black" pitchFamily="2" charset="0"/>
              <a:cs typeface="B Nazanin" panose="00000400000000000000" pitchFamily="2" charset="-78"/>
            </a:endParaRPr>
          </a:p>
        </p:txBody>
      </p:sp>
      <p:sp>
        <p:nvSpPr>
          <p:cNvPr id="18" name="Rounded Rectangle 14">
            <a:extLst>
              <a:ext uri="{FF2B5EF4-FFF2-40B4-BE49-F238E27FC236}">
                <a16:creationId xmlns:a16="http://schemas.microsoft.com/office/drawing/2014/main" id="{A4B3E72C-73C7-45EE-8C84-C32B9CE4B3F9}"/>
              </a:ext>
            </a:extLst>
          </p:cNvPr>
          <p:cNvSpPr/>
          <p:nvPr/>
        </p:nvSpPr>
        <p:spPr>
          <a:xfrm>
            <a:off x="6491176" y="1267415"/>
            <a:ext cx="5567629" cy="487362"/>
          </a:xfrm>
          <a:prstGeom prst="roundRect">
            <a:avLst/>
          </a:prstGeom>
          <a:gradFill>
            <a:gsLst>
              <a:gs pos="12000">
                <a:schemeClr val="accent6">
                  <a:lumMod val="95000"/>
                  <a:lumOff val="5000"/>
                </a:schemeClr>
              </a:gs>
              <a:gs pos="100000">
                <a:srgbClr val="FFFF00"/>
              </a:gs>
            </a:gsLst>
            <a:path path="circle">
              <a:fillToRect l="50000" t="130000" r="50000" b="-30000"/>
            </a:path>
          </a:gradFill>
          <a:ln>
            <a:solidFill>
              <a:srgbClr val="92D050"/>
            </a:solidFill>
          </a:ln>
        </p:spPr>
        <p:style>
          <a:lnRef idx="1">
            <a:schemeClr val="accent4"/>
          </a:lnRef>
          <a:fillRef idx="2">
            <a:schemeClr val="accent4"/>
          </a:fillRef>
          <a:effectRef idx="1">
            <a:schemeClr val="accent4"/>
          </a:effectRef>
          <a:fontRef idx="minor">
            <a:schemeClr val="dk1"/>
          </a:fontRef>
        </p:style>
        <p:txBody>
          <a:bodyPr rtlCol="0" anchor="ctr"/>
          <a:lstStyle/>
          <a:p>
            <a:pPr marR="0" lvl="0" algn="r" rtl="1">
              <a:lnSpc>
                <a:spcPct val="112000"/>
              </a:lnSpc>
              <a:spcBef>
                <a:spcPts val="600"/>
              </a:spcBef>
              <a:spcAft>
                <a:spcPts val="600"/>
              </a:spcAft>
            </a:pPr>
            <a:r>
              <a:rPr lang="fa-IR" sz="2000" b="1" dirty="0">
                <a:solidFill>
                  <a:schemeClr val="tx1"/>
                </a:solidFill>
                <a:latin typeface="Times New Roman" panose="02020603050405020304" pitchFamily="18" charset="0"/>
                <a:ea typeface="Calibri" panose="020F0502020204030204" pitchFamily="34" charset="0"/>
                <a:cs typeface="B Titr" panose="00000700000000000000" pitchFamily="2" charset="-78"/>
              </a:rPr>
              <a:t>فصل اول :</a:t>
            </a:r>
            <a:r>
              <a:rPr lang="en-US" sz="2000" b="1" dirty="0">
                <a:solidFill>
                  <a:schemeClr val="tx1"/>
                </a:solidFill>
                <a:latin typeface="Times New Roman" panose="02020603050405020304" pitchFamily="18" charset="0"/>
                <a:ea typeface="Calibri" panose="020F0502020204030204" pitchFamily="34" charset="0"/>
                <a:cs typeface="B Titr" panose="00000700000000000000" pitchFamily="2" charset="-78"/>
              </a:rPr>
              <a:t>                     </a:t>
            </a:r>
            <a:r>
              <a:rPr lang="fa-IR" sz="2000" b="1" dirty="0">
                <a:solidFill>
                  <a:schemeClr val="tx1"/>
                </a:solidFill>
                <a:latin typeface="Times New Roman" panose="02020603050405020304" pitchFamily="18" charset="0"/>
                <a:ea typeface="Calibri" panose="020F0502020204030204" pitchFamily="34" charset="0"/>
                <a:cs typeface="B Titr" panose="00000700000000000000" pitchFamily="2" charset="-78"/>
              </a:rPr>
              <a:t> </a:t>
            </a:r>
            <a:r>
              <a:rPr lang="fa-IR" sz="2000" b="1" dirty="0">
                <a:solidFill>
                  <a:schemeClr val="tx1"/>
                </a:solidFill>
                <a:latin typeface="Times New Roman" panose="02020603050405020304" pitchFamily="18" charset="0"/>
                <a:ea typeface="Calibri" panose="020F0502020204030204" pitchFamily="34" charset="0"/>
                <a:cs typeface="B Nazanin" panose="00000400000000000000" pitchFamily="2" charset="-78"/>
              </a:rPr>
              <a:t>مقدمه و کلیات </a:t>
            </a:r>
            <a:endParaRPr lang="en-US" sz="2000" b="1"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p:txBody>
      </p:sp>
      <p:sp>
        <p:nvSpPr>
          <p:cNvPr id="20" name="Rounded Rectangle 14">
            <a:extLst>
              <a:ext uri="{FF2B5EF4-FFF2-40B4-BE49-F238E27FC236}">
                <a16:creationId xmlns:a16="http://schemas.microsoft.com/office/drawing/2014/main" id="{4572325D-3827-47AD-A92C-8AFDFA7EA00F}"/>
              </a:ext>
            </a:extLst>
          </p:cNvPr>
          <p:cNvSpPr/>
          <p:nvPr/>
        </p:nvSpPr>
        <p:spPr>
          <a:xfrm>
            <a:off x="5543839" y="2283403"/>
            <a:ext cx="5567629" cy="487362"/>
          </a:xfrm>
          <a:prstGeom prst="roundRect">
            <a:avLst/>
          </a:prstGeom>
          <a:gradFill>
            <a:gsLst>
              <a:gs pos="12000">
                <a:schemeClr val="accent6">
                  <a:lumMod val="95000"/>
                  <a:lumOff val="5000"/>
                </a:schemeClr>
              </a:gs>
              <a:gs pos="100000">
                <a:srgbClr val="FFFF00"/>
              </a:gs>
            </a:gsLst>
            <a:path path="circle">
              <a:fillToRect l="50000" t="130000" r="50000" b="-30000"/>
            </a:path>
          </a:gradFill>
          <a:ln>
            <a:solidFill>
              <a:srgbClr val="92D050"/>
            </a:solidFill>
          </a:ln>
        </p:spPr>
        <p:style>
          <a:lnRef idx="1">
            <a:schemeClr val="accent4"/>
          </a:lnRef>
          <a:fillRef idx="2">
            <a:schemeClr val="accent4"/>
          </a:fillRef>
          <a:effectRef idx="1">
            <a:schemeClr val="accent4"/>
          </a:effectRef>
          <a:fontRef idx="minor">
            <a:schemeClr val="dk1"/>
          </a:fontRef>
        </p:style>
        <p:txBody>
          <a:bodyPr rtlCol="0" anchor="ctr"/>
          <a:lstStyle/>
          <a:p>
            <a:pPr marR="0" lvl="0" algn="r" rtl="1">
              <a:lnSpc>
                <a:spcPct val="112000"/>
              </a:lnSpc>
              <a:spcBef>
                <a:spcPts val="600"/>
              </a:spcBef>
              <a:spcAft>
                <a:spcPts val="600"/>
              </a:spcAft>
            </a:pPr>
            <a:r>
              <a:rPr lang="fa-IR" sz="2000" b="1" dirty="0">
                <a:solidFill>
                  <a:schemeClr val="tx1"/>
                </a:solidFill>
                <a:latin typeface="Times New Roman" panose="02020603050405020304" pitchFamily="18" charset="0"/>
                <a:ea typeface="Calibri" panose="020F0502020204030204" pitchFamily="34" charset="0"/>
                <a:cs typeface="B Titr" panose="00000700000000000000" pitchFamily="2" charset="-78"/>
              </a:rPr>
              <a:t>فصل دوم :</a:t>
            </a:r>
            <a:r>
              <a:rPr lang="en-US" sz="2000" b="1" dirty="0">
                <a:solidFill>
                  <a:schemeClr val="tx1"/>
                </a:solidFill>
                <a:latin typeface="Times New Roman" panose="02020603050405020304" pitchFamily="18" charset="0"/>
                <a:ea typeface="Calibri" panose="020F0502020204030204" pitchFamily="34" charset="0"/>
                <a:cs typeface="B Titr" panose="00000700000000000000" pitchFamily="2" charset="-78"/>
              </a:rPr>
              <a:t>               </a:t>
            </a:r>
            <a:r>
              <a:rPr lang="fa-IR" sz="2000" b="1" dirty="0">
                <a:solidFill>
                  <a:schemeClr val="tx1"/>
                </a:solidFill>
                <a:latin typeface="Times New Roman" panose="02020603050405020304" pitchFamily="18" charset="0"/>
                <a:ea typeface="Calibri" panose="020F0502020204030204" pitchFamily="34" charset="0"/>
                <a:cs typeface="B Nazanin" panose="00000400000000000000" pitchFamily="2" charset="-78"/>
              </a:rPr>
              <a:t> عایق رسی ژئوسنتتیک (</a:t>
            </a:r>
            <a:r>
              <a:rPr lang="en-US" sz="2000" b="1" dirty="0">
                <a:solidFill>
                  <a:schemeClr val="tx1"/>
                </a:solidFill>
                <a:latin typeface="Times New Roman" panose="02020603050405020304" pitchFamily="18" charset="0"/>
                <a:ea typeface="Calibri" panose="020F0502020204030204" pitchFamily="34" charset="0"/>
                <a:cs typeface="B Nazanin" panose="00000400000000000000" pitchFamily="2" charset="-78"/>
              </a:rPr>
              <a:t>GCL</a:t>
            </a:r>
            <a:r>
              <a:rPr lang="fa-IR" sz="2000" b="1" dirty="0">
                <a:solidFill>
                  <a:schemeClr val="tx1"/>
                </a:solidFill>
                <a:latin typeface="Times New Roman" panose="02020603050405020304" pitchFamily="18" charset="0"/>
                <a:ea typeface="Calibri" panose="020F0502020204030204" pitchFamily="34" charset="0"/>
                <a:cs typeface="B Nazanin" panose="00000400000000000000" pitchFamily="2" charset="-78"/>
              </a:rPr>
              <a:t>)</a:t>
            </a:r>
            <a:endParaRPr lang="en-US" sz="2000" b="1"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p:txBody>
      </p:sp>
      <p:sp>
        <p:nvSpPr>
          <p:cNvPr id="21" name="Rounded Rectangle 14">
            <a:extLst>
              <a:ext uri="{FF2B5EF4-FFF2-40B4-BE49-F238E27FC236}">
                <a16:creationId xmlns:a16="http://schemas.microsoft.com/office/drawing/2014/main" id="{FB42C8FA-5E6F-4AA8-9CFF-DABB719F13A1}"/>
              </a:ext>
            </a:extLst>
          </p:cNvPr>
          <p:cNvSpPr/>
          <p:nvPr/>
        </p:nvSpPr>
        <p:spPr>
          <a:xfrm>
            <a:off x="4576651" y="3275000"/>
            <a:ext cx="5567629" cy="487362"/>
          </a:xfrm>
          <a:prstGeom prst="roundRect">
            <a:avLst/>
          </a:prstGeom>
          <a:gradFill>
            <a:gsLst>
              <a:gs pos="12000">
                <a:schemeClr val="accent6">
                  <a:lumMod val="95000"/>
                  <a:lumOff val="5000"/>
                </a:schemeClr>
              </a:gs>
              <a:gs pos="100000">
                <a:srgbClr val="FFFF00"/>
              </a:gs>
            </a:gsLst>
            <a:path path="circle">
              <a:fillToRect l="50000" t="130000" r="50000" b="-30000"/>
            </a:path>
          </a:gradFill>
          <a:ln>
            <a:solidFill>
              <a:srgbClr val="92D050"/>
            </a:solidFill>
          </a:ln>
        </p:spPr>
        <p:style>
          <a:lnRef idx="1">
            <a:schemeClr val="accent4"/>
          </a:lnRef>
          <a:fillRef idx="2">
            <a:schemeClr val="accent4"/>
          </a:fillRef>
          <a:effectRef idx="1">
            <a:schemeClr val="accent4"/>
          </a:effectRef>
          <a:fontRef idx="minor">
            <a:schemeClr val="dk1"/>
          </a:fontRef>
        </p:style>
        <p:txBody>
          <a:bodyPr rtlCol="0" anchor="ctr"/>
          <a:lstStyle/>
          <a:p>
            <a:pPr marR="0" lvl="0" algn="r" rtl="1">
              <a:lnSpc>
                <a:spcPct val="112000"/>
              </a:lnSpc>
              <a:spcBef>
                <a:spcPts val="600"/>
              </a:spcBef>
              <a:spcAft>
                <a:spcPts val="600"/>
              </a:spcAft>
            </a:pPr>
            <a:r>
              <a:rPr lang="fa-IR" sz="2000" b="1" dirty="0">
                <a:solidFill>
                  <a:schemeClr val="tx1"/>
                </a:solidFill>
                <a:latin typeface="Times New Roman" panose="02020603050405020304" pitchFamily="18" charset="0"/>
                <a:ea typeface="Calibri" panose="020F0502020204030204" pitchFamily="34" charset="0"/>
                <a:cs typeface="B Titr" panose="00000700000000000000" pitchFamily="2" charset="-78"/>
              </a:rPr>
              <a:t>فصل سوم :</a:t>
            </a:r>
            <a:r>
              <a:rPr lang="en-US" sz="2000" b="1" dirty="0">
                <a:solidFill>
                  <a:schemeClr val="tx1"/>
                </a:solidFill>
                <a:latin typeface="Times New Roman" panose="02020603050405020304" pitchFamily="18" charset="0"/>
                <a:ea typeface="Calibri" panose="020F0502020204030204" pitchFamily="34" charset="0"/>
                <a:cs typeface="B Titr" panose="00000700000000000000" pitchFamily="2" charset="-78"/>
              </a:rPr>
              <a:t>                     </a:t>
            </a:r>
            <a:r>
              <a:rPr lang="fa-IR" sz="2000" b="1" dirty="0">
                <a:solidFill>
                  <a:schemeClr val="tx1"/>
                </a:solidFill>
                <a:latin typeface="Times New Roman" panose="02020603050405020304" pitchFamily="18" charset="0"/>
                <a:ea typeface="Calibri" panose="020F0502020204030204" pitchFamily="34" charset="0"/>
                <a:cs typeface="B Titr" panose="00000700000000000000" pitchFamily="2" charset="-78"/>
              </a:rPr>
              <a:t> </a:t>
            </a:r>
            <a:r>
              <a:rPr lang="fa-IR" sz="2000" b="1" dirty="0">
                <a:solidFill>
                  <a:schemeClr val="tx1"/>
                </a:solidFill>
                <a:latin typeface="Times New Roman" panose="02020603050405020304" pitchFamily="18" charset="0"/>
                <a:ea typeface="Calibri" panose="020F0502020204030204" pitchFamily="34" charset="0"/>
                <a:cs typeface="B Nazanin" panose="00000400000000000000" pitchFamily="2" charset="-78"/>
              </a:rPr>
              <a:t>پیشینه تحقیق </a:t>
            </a:r>
            <a:endParaRPr lang="en-US" sz="2000" b="1"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p:txBody>
      </p:sp>
      <p:sp>
        <p:nvSpPr>
          <p:cNvPr id="22" name="Rounded Rectangle 14">
            <a:extLst>
              <a:ext uri="{FF2B5EF4-FFF2-40B4-BE49-F238E27FC236}">
                <a16:creationId xmlns:a16="http://schemas.microsoft.com/office/drawing/2014/main" id="{ED0DCEE3-A4D6-4676-BF24-87BF1B3A3391}"/>
              </a:ext>
            </a:extLst>
          </p:cNvPr>
          <p:cNvSpPr/>
          <p:nvPr/>
        </p:nvSpPr>
        <p:spPr>
          <a:xfrm>
            <a:off x="3519376" y="4246842"/>
            <a:ext cx="5567629" cy="487362"/>
          </a:xfrm>
          <a:prstGeom prst="roundRect">
            <a:avLst/>
          </a:prstGeom>
          <a:gradFill>
            <a:gsLst>
              <a:gs pos="12000">
                <a:schemeClr val="accent6">
                  <a:lumMod val="95000"/>
                  <a:lumOff val="5000"/>
                </a:schemeClr>
              </a:gs>
              <a:gs pos="100000">
                <a:srgbClr val="FFFF00"/>
              </a:gs>
            </a:gsLst>
            <a:path path="circle">
              <a:fillToRect l="50000" t="130000" r="50000" b="-30000"/>
            </a:path>
          </a:gradFill>
          <a:ln>
            <a:solidFill>
              <a:srgbClr val="92D050"/>
            </a:solidFill>
          </a:ln>
        </p:spPr>
        <p:style>
          <a:lnRef idx="1">
            <a:schemeClr val="accent4"/>
          </a:lnRef>
          <a:fillRef idx="2">
            <a:schemeClr val="accent4"/>
          </a:fillRef>
          <a:effectRef idx="1">
            <a:schemeClr val="accent4"/>
          </a:effectRef>
          <a:fontRef idx="minor">
            <a:schemeClr val="dk1"/>
          </a:fontRef>
        </p:style>
        <p:txBody>
          <a:bodyPr rtlCol="0" anchor="ctr"/>
          <a:lstStyle/>
          <a:p>
            <a:pPr marR="0" lvl="0" algn="r" rtl="1">
              <a:lnSpc>
                <a:spcPct val="112000"/>
              </a:lnSpc>
              <a:spcBef>
                <a:spcPts val="600"/>
              </a:spcBef>
              <a:spcAft>
                <a:spcPts val="600"/>
              </a:spcAft>
            </a:pPr>
            <a:r>
              <a:rPr lang="fa-IR" sz="2000" b="1" dirty="0">
                <a:solidFill>
                  <a:schemeClr val="tx1"/>
                </a:solidFill>
                <a:latin typeface="Times New Roman" panose="02020603050405020304" pitchFamily="18" charset="0"/>
                <a:ea typeface="Calibri" panose="020F0502020204030204" pitchFamily="34" charset="0"/>
                <a:cs typeface="B Titr" panose="00000700000000000000" pitchFamily="2" charset="-78"/>
              </a:rPr>
              <a:t>فصل چهارم :</a:t>
            </a:r>
            <a:r>
              <a:rPr lang="en-US" sz="2000" b="1" dirty="0">
                <a:solidFill>
                  <a:schemeClr val="tx1"/>
                </a:solidFill>
                <a:latin typeface="Times New Roman" panose="02020603050405020304" pitchFamily="18" charset="0"/>
                <a:ea typeface="Calibri" panose="020F0502020204030204" pitchFamily="34" charset="0"/>
                <a:cs typeface="B Titr" panose="00000700000000000000" pitchFamily="2" charset="-78"/>
              </a:rPr>
              <a:t>                     </a:t>
            </a:r>
            <a:r>
              <a:rPr lang="fa-IR" sz="2000" b="1" dirty="0">
                <a:solidFill>
                  <a:schemeClr val="tx1"/>
                </a:solidFill>
                <a:latin typeface="Times New Roman" panose="02020603050405020304" pitchFamily="18" charset="0"/>
                <a:ea typeface="Calibri" panose="020F0502020204030204" pitchFamily="34" charset="0"/>
                <a:cs typeface="B Titr" panose="00000700000000000000" pitchFamily="2" charset="-78"/>
              </a:rPr>
              <a:t> </a:t>
            </a:r>
            <a:r>
              <a:rPr lang="fa-IR" sz="2000" b="1" dirty="0">
                <a:solidFill>
                  <a:schemeClr val="tx1"/>
                </a:solidFill>
                <a:latin typeface="Times New Roman" panose="02020603050405020304" pitchFamily="18" charset="0"/>
                <a:ea typeface="Calibri" panose="020F0502020204030204" pitchFamily="34" charset="0"/>
                <a:cs typeface="B Nazanin" panose="00000400000000000000" pitchFamily="2" charset="-78"/>
              </a:rPr>
              <a:t>آزمایشات و استاندارد ها </a:t>
            </a:r>
            <a:endParaRPr lang="en-US" sz="2000" b="1"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p:txBody>
      </p:sp>
      <p:sp>
        <p:nvSpPr>
          <p:cNvPr id="23" name="Rounded Rectangle 14">
            <a:extLst>
              <a:ext uri="{FF2B5EF4-FFF2-40B4-BE49-F238E27FC236}">
                <a16:creationId xmlns:a16="http://schemas.microsoft.com/office/drawing/2014/main" id="{B33CD73E-10A7-4FE9-B4FB-0AF5A020B8F8}"/>
              </a:ext>
            </a:extLst>
          </p:cNvPr>
          <p:cNvSpPr/>
          <p:nvPr/>
        </p:nvSpPr>
        <p:spPr>
          <a:xfrm>
            <a:off x="2941000" y="5309872"/>
            <a:ext cx="5567629" cy="487362"/>
          </a:xfrm>
          <a:prstGeom prst="roundRect">
            <a:avLst/>
          </a:prstGeom>
          <a:gradFill>
            <a:gsLst>
              <a:gs pos="12000">
                <a:schemeClr val="accent6">
                  <a:lumMod val="95000"/>
                  <a:lumOff val="5000"/>
                </a:schemeClr>
              </a:gs>
              <a:gs pos="100000">
                <a:srgbClr val="FFFF00"/>
              </a:gs>
            </a:gsLst>
            <a:path path="circle">
              <a:fillToRect l="50000" t="130000" r="50000" b="-30000"/>
            </a:path>
          </a:gradFill>
          <a:ln>
            <a:solidFill>
              <a:srgbClr val="92D050"/>
            </a:solidFill>
          </a:ln>
        </p:spPr>
        <p:style>
          <a:lnRef idx="1">
            <a:schemeClr val="accent4"/>
          </a:lnRef>
          <a:fillRef idx="2">
            <a:schemeClr val="accent4"/>
          </a:fillRef>
          <a:effectRef idx="1">
            <a:schemeClr val="accent4"/>
          </a:effectRef>
          <a:fontRef idx="minor">
            <a:schemeClr val="dk1"/>
          </a:fontRef>
        </p:style>
        <p:txBody>
          <a:bodyPr rtlCol="0" anchor="ctr"/>
          <a:lstStyle/>
          <a:p>
            <a:pPr marR="0" lvl="0" algn="r" rtl="1">
              <a:lnSpc>
                <a:spcPct val="112000"/>
              </a:lnSpc>
              <a:spcBef>
                <a:spcPts val="600"/>
              </a:spcBef>
              <a:spcAft>
                <a:spcPts val="600"/>
              </a:spcAft>
            </a:pPr>
            <a:r>
              <a:rPr lang="fa-IR" sz="2000" b="1" dirty="0">
                <a:solidFill>
                  <a:schemeClr val="tx1"/>
                </a:solidFill>
                <a:latin typeface="Times New Roman" panose="02020603050405020304" pitchFamily="18" charset="0"/>
                <a:ea typeface="Calibri" panose="020F0502020204030204" pitchFamily="34" charset="0"/>
                <a:cs typeface="B Titr" panose="00000700000000000000" pitchFamily="2" charset="-78"/>
              </a:rPr>
              <a:t>فصل پنجم :</a:t>
            </a:r>
            <a:r>
              <a:rPr lang="en-US" sz="2000" b="1" dirty="0">
                <a:solidFill>
                  <a:schemeClr val="tx1"/>
                </a:solidFill>
                <a:latin typeface="Times New Roman" panose="02020603050405020304" pitchFamily="18" charset="0"/>
                <a:ea typeface="Calibri" panose="020F0502020204030204" pitchFamily="34" charset="0"/>
                <a:cs typeface="B Titr" panose="00000700000000000000" pitchFamily="2" charset="-78"/>
              </a:rPr>
              <a:t>                     </a:t>
            </a:r>
            <a:r>
              <a:rPr lang="fa-IR" sz="2000" b="1" dirty="0">
                <a:solidFill>
                  <a:schemeClr val="tx1"/>
                </a:solidFill>
                <a:latin typeface="Times New Roman" panose="02020603050405020304" pitchFamily="18" charset="0"/>
                <a:ea typeface="Calibri" panose="020F0502020204030204" pitchFamily="34" charset="0"/>
                <a:cs typeface="B Titr" panose="00000700000000000000" pitchFamily="2" charset="-78"/>
              </a:rPr>
              <a:t> </a:t>
            </a:r>
            <a:r>
              <a:rPr lang="fa-IR" sz="2000" b="1" dirty="0">
                <a:solidFill>
                  <a:schemeClr val="tx1"/>
                </a:solidFill>
                <a:latin typeface="Times New Roman" panose="02020603050405020304" pitchFamily="18" charset="0"/>
                <a:ea typeface="Calibri" panose="020F0502020204030204" pitchFamily="34" charset="0"/>
                <a:cs typeface="B Nazanin" panose="00000400000000000000" pitchFamily="2" charset="-78"/>
              </a:rPr>
              <a:t>نتایج و بحث آزمایشات انجام شده </a:t>
            </a:r>
            <a:endParaRPr lang="en-US" sz="2000" b="1"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endParaRPr>
          </a:p>
        </p:txBody>
      </p:sp>
      <p:sp>
        <p:nvSpPr>
          <p:cNvPr id="24" name="Rounded Rectangle 14">
            <a:extLst>
              <a:ext uri="{FF2B5EF4-FFF2-40B4-BE49-F238E27FC236}">
                <a16:creationId xmlns:a16="http://schemas.microsoft.com/office/drawing/2014/main" id="{4F80D1B6-A2F9-454F-85FF-BA0576BE651F}"/>
              </a:ext>
            </a:extLst>
          </p:cNvPr>
          <p:cNvSpPr/>
          <p:nvPr/>
        </p:nvSpPr>
        <p:spPr>
          <a:xfrm>
            <a:off x="35622" y="2299254"/>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25" name="Shape 2556">
            <a:extLst>
              <a:ext uri="{FF2B5EF4-FFF2-40B4-BE49-F238E27FC236}">
                <a16:creationId xmlns:a16="http://schemas.microsoft.com/office/drawing/2014/main" id="{94CC9A36-01BF-4112-A2B3-1C91680268A5}"/>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6" name="Rounded Rectangle 14">
            <a:extLst>
              <a:ext uri="{FF2B5EF4-FFF2-40B4-BE49-F238E27FC236}">
                <a16:creationId xmlns:a16="http://schemas.microsoft.com/office/drawing/2014/main" id="{C02C01D6-D2AF-493D-948D-6EDE73F5C320}"/>
              </a:ext>
            </a:extLst>
          </p:cNvPr>
          <p:cNvSpPr/>
          <p:nvPr/>
        </p:nvSpPr>
        <p:spPr>
          <a:xfrm>
            <a:off x="61356" y="3243095"/>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27" name="Shape 2556">
            <a:extLst>
              <a:ext uri="{FF2B5EF4-FFF2-40B4-BE49-F238E27FC236}">
                <a16:creationId xmlns:a16="http://schemas.microsoft.com/office/drawing/2014/main" id="{29FC04B9-50C5-446B-9F07-8EC8CE1D0538}"/>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8" name="Rounded Rectangle 14">
            <a:extLst>
              <a:ext uri="{FF2B5EF4-FFF2-40B4-BE49-F238E27FC236}">
                <a16:creationId xmlns:a16="http://schemas.microsoft.com/office/drawing/2014/main" id="{2A5AE0F3-FC1E-4C87-A464-A3B41D1FADAC}"/>
              </a:ext>
            </a:extLst>
          </p:cNvPr>
          <p:cNvSpPr/>
          <p:nvPr/>
        </p:nvSpPr>
        <p:spPr>
          <a:xfrm>
            <a:off x="61356" y="4165046"/>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29" name="Shape 2556">
            <a:extLst>
              <a:ext uri="{FF2B5EF4-FFF2-40B4-BE49-F238E27FC236}">
                <a16:creationId xmlns:a16="http://schemas.microsoft.com/office/drawing/2014/main" id="{9FCC094D-C3AB-43BE-8298-75FA6B9BC6A4}"/>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69612860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randombar(horizontal)">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randombar(horizontal)">
                                      <p:cBhvr>
                                        <p:cTn id="2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1" grpId="0" animBg="1"/>
      <p:bldP spid="22" grpId="0" animBg="1"/>
      <p:bldP spid="2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9D9A0CB2-49AE-4F4C-BDF1-7EFBFA4E8FE0}"/>
              </a:ext>
            </a:extLst>
          </p:cNvPr>
          <p:cNvSpPr/>
          <p:nvPr/>
        </p:nvSpPr>
        <p:spPr>
          <a:xfrm>
            <a:off x="3583709" y="146291"/>
            <a:ext cx="8608291" cy="6822812"/>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D5F028AD-CE08-4D8B-9D1F-74436520BFD3}"/>
              </a:ext>
            </a:extLst>
          </p:cNvPr>
          <p:cNvSpPr txBox="1"/>
          <p:nvPr/>
        </p:nvSpPr>
        <p:spPr>
          <a:xfrm>
            <a:off x="3372978" y="146291"/>
            <a:ext cx="8608291" cy="5632311"/>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Pts val="1200"/>
              <a:buFontTx/>
              <a:buNone/>
              <a:tabLst/>
              <a:defRPr/>
            </a:pPr>
            <a:r>
              <a:rPr lang="ar-SA" sz="2000" dirty="0">
                <a:solidFill>
                  <a:srgbClr val="FFFF00"/>
                </a:solidFill>
                <a:effectLst/>
                <a:latin typeface="Times New Roman" panose="02020603050405020304" pitchFamily="18" charset="0"/>
                <a:ea typeface="Calibri" panose="020F0502020204030204" pitchFamily="34" charset="0"/>
                <a:cs typeface="B Titr" panose="00000700000000000000" pitchFamily="2" charset="-78"/>
              </a:rPr>
              <a:t>تست مواد فاضلابی</a:t>
            </a:r>
            <a:endParaRPr lang="fa-IR" sz="2000" dirty="0">
              <a:solidFill>
                <a:srgbClr val="FFFF00"/>
              </a:solidFill>
              <a:effectLst/>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lang="en-US" sz="1800" dirty="0">
              <a:solidFill>
                <a:srgbClr val="FFFF00"/>
              </a:solidFill>
              <a:effectLst/>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r>
              <a:rPr lang="ar-SA" dirty="0">
                <a:solidFill>
                  <a:schemeClr val="bg1"/>
                </a:solidFill>
                <a:latin typeface="Times New Roman" panose="02020603050405020304" pitchFamily="18" charset="0"/>
                <a:cs typeface="B Nazanin" panose="00000400000000000000" pitchFamily="2" charset="-78"/>
              </a:rPr>
              <a:t>یکی از پر کاربردترین مصارف </a:t>
            </a:r>
            <a:r>
              <a:rPr lang="en-US" dirty="0">
                <a:solidFill>
                  <a:schemeClr val="bg1"/>
                </a:solidFill>
                <a:latin typeface="Times New Roman" panose="02020603050405020304" pitchFamily="18" charset="0"/>
                <a:cs typeface="B Nazanin" panose="00000400000000000000" pitchFamily="2" charset="-78"/>
              </a:rPr>
              <a:t>GCL </a:t>
            </a:r>
            <a:r>
              <a:rPr lang="fa-IR" dirty="0">
                <a:solidFill>
                  <a:schemeClr val="bg1"/>
                </a:solidFill>
                <a:latin typeface="Times New Roman" panose="02020603050405020304" pitchFamily="18" charset="0"/>
                <a:cs typeface="B Nazanin" panose="00000400000000000000" pitchFamily="2" charset="-78"/>
              </a:rPr>
              <a:t>، استفاده از آنها در لندفیل ها و مکان‌هایی که مواد فاضلابی یا مواد سمی قرار دارند، می­باشد. همان‌طور که در فصل سوم به آن اشاره شد شورای اروپا به دلیل عدم آسیب به محیط‌زیست، جلوگیری از نشت و نفوذ مواد فاضلابی و مضر به لایه‌های زمین و آلودگی آب‌های زیرزمینی، جلوگیری از ورود گازهای خطرناک به لایه‌های زمین و آسیب به آب‌های زیرسطحی، افزایش عمر و دوام ژئوممبران ها و مقاومت در برابر مواد خورنده از </a:t>
            </a:r>
            <a:r>
              <a:rPr lang="en-US" dirty="0">
                <a:solidFill>
                  <a:schemeClr val="bg1"/>
                </a:solidFill>
                <a:latin typeface="Times New Roman" panose="02020603050405020304" pitchFamily="18" charset="0"/>
                <a:cs typeface="B Nazanin" panose="00000400000000000000" pitchFamily="2" charset="-78"/>
              </a:rPr>
              <a:t>GCL </a:t>
            </a:r>
            <a:r>
              <a:rPr lang="fa-IR" dirty="0">
                <a:solidFill>
                  <a:schemeClr val="bg1"/>
                </a:solidFill>
                <a:latin typeface="Times New Roman" panose="02020603050405020304" pitchFamily="18" charset="0"/>
                <a:cs typeface="B Nazanin" panose="00000400000000000000" pitchFamily="2" charset="-78"/>
              </a:rPr>
              <a:t>در مراکز دفن زباله استفاده می کند. </a:t>
            </a: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en-US"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raditional Arabic" panose="02020603050405020304" pitchFamily="18" charset="-78"/>
            </a:endParaRPr>
          </a:p>
        </p:txBody>
      </p:sp>
      <p:pic>
        <p:nvPicPr>
          <p:cNvPr id="30" name="Picture 29">
            <a:extLst>
              <a:ext uri="{FF2B5EF4-FFF2-40B4-BE49-F238E27FC236}">
                <a16:creationId xmlns:a16="http://schemas.microsoft.com/office/drawing/2014/main" id="{0E0E8C7F-FBCB-44BA-AFF0-D502250B6876}"/>
              </a:ext>
            </a:extLst>
          </p:cNvPr>
          <p:cNvPicPr/>
          <p:nvPr/>
        </p:nvPicPr>
        <p:blipFill rotWithShape="1">
          <a:blip r:embed="rId3">
            <a:extLst>
              <a:ext uri="{28A0092B-C50C-407E-A947-70E740481C1C}">
                <a14:useLocalDpi xmlns:a14="http://schemas.microsoft.com/office/drawing/2010/main" val="0"/>
              </a:ext>
            </a:extLst>
          </a:blip>
          <a:srcRect l="12086" r="35829"/>
          <a:stretch/>
        </p:blipFill>
        <p:spPr bwMode="auto">
          <a:xfrm>
            <a:off x="8187860" y="2917800"/>
            <a:ext cx="2814955" cy="3484245"/>
          </a:xfrm>
          <a:prstGeom prst="rect">
            <a:avLst/>
          </a:prstGeom>
          <a:ln>
            <a:noFill/>
          </a:ln>
          <a:extLst>
            <a:ext uri="{53640926-AAD7-44D8-BBD7-CCE9431645EC}">
              <a14:shadowObscured xmlns:a14="http://schemas.microsoft.com/office/drawing/2010/main"/>
            </a:ext>
          </a:extLst>
        </p:spPr>
      </p:pic>
      <p:pic>
        <p:nvPicPr>
          <p:cNvPr id="31" name="Picture 30">
            <a:extLst>
              <a:ext uri="{FF2B5EF4-FFF2-40B4-BE49-F238E27FC236}">
                <a16:creationId xmlns:a16="http://schemas.microsoft.com/office/drawing/2014/main" id="{9AC5FFA0-7CE5-492F-B685-EFECEDDF7889}"/>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5457378" y="2940833"/>
            <a:ext cx="2639060" cy="3518535"/>
          </a:xfrm>
          <a:prstGeom prst="rect">
            <a:avLst/>
          </a:prstGeom>
        </p:spPr>
      </p:pic>
      <p:pic>
        <p:nvPicPr>
          <p:cNvPr id="32" name="Picture 31">
            <a:extLst>
              <a:ext uri="{FF2B5EF4-FFF2-40B4-BE49-F238E27FC236}">
                <a16:creationId xmlns:a16="http://schemas.microsoft.com/office/drawing/2014/main" id="{7FBE1854-FDF7-41A4-9EFB-202E5EC98E2A}"/>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37586" y="2993422"/>
            <a:ext cx="2735580" cy="3518535"/>
          </a:xfrm>
          <a:prstGeom prst="rect">
            <a:avLst/>
          </a:prstGeom>
          <a:noFill/>
          <a:ln>
            <a:noFill/>
          </a:ln>
        </p:spPr>
      </p:pic>
      <p:sp>
        <p:nvSpPr>
          <p:cNvPr id="34" name="Shape 2556">
            <a:extLst>
              <a:ext uri="{FF2B5EF4-FFF2-40B4-BE49-F238E27FC236}">
                <a16:creationId xmlns:a16="http://schemas.microsoft.com/office/drawing/2014/main" id="{A0C1896C-69BF-4455-A072-B88B4173BFB1}"/>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5" name="Shape 2556">
            <a:extLst>
              <a:ext uri="{FF2B5EF4-FFF2-40B4-BE49-F238E27FC236}">
                <a16:creationId xmlns:a16="http://schemas.microsoft.com/office/drawing/2014/main" id="{CE604AF7-DCA0-4966-AAA7-97C132F21765}"/>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6" name="Rounded Rectangle 14">
            <a:extLst>
              <a:ext uri="{FF2B5EF4-FFF2-40B4-BE49-F238E27FC236}">
                <a16:creationId xmlns:a16="http://schemas.microsoft.com/office/drawing/2014/main" id="{579D4626-CF5C-408E-B1E1-91D20A8F0D13}"/>
              </a:ext>
            </a:extLst>
          </p:cNvPr>
          <p:cNvSpPr/>
          <p:nvPr/>
        </p:nvSpPr>
        <p:spPr>
          <a:xfrm>
            <a:off x="31906" y="5185260"/>
            <a:ext cx="1825470"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37" name="Shape 2556">
            <a:extLst>
              <a:ext uri="{FF2B5EF4-FFF2-40B4-BE49-F238E27FC236}">
                <a16:creationId xmlns:a16="http://schemas.microsoft.com/office/drawing/2014/main" id="{4886B33A-BA24-4425-9FE5-D868E57EE1A3}"/>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8" name="Rounded Rectangle 14">
            <a:extLst>
              <a:ext uri="{FF2B5EF4-FFF2-40B4-BE49-F238E27FC236}">
                <a16:creationId xmlns:a16="http://schemas.microsoft.com/office/drawing/2014/main" id="{D0AC3109-0377-4673-8808-8EB40DF6B3FB}"/>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9" name="Shape 2556">
            <a:extLst>
              <a:ext uri="{FF2B5EF4-FFF2-40B4-BE49-F238E27FC236}">
                <a16:creationId xmlns:a16="http://schemas.microsoft.com/office/drawing/2014/main" id="{B3ECE391-CD2E-4E85-B80D-F02F817F8CA1}"/>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0" name="Rounded Rectangle 14">
            <a:extLst>
              <a:ext uri="{FF2B5EF4-FFF2-40B4-BE49-F238E27FC236}">
                <a16:creationId xmlns:a16="http://schemas.microsoft.com/office/drawing/2014/main" id="{E3F1B125-5A2A-459F-82B2-CEA2425ACCDA}"/>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1" name="Shape 2556">
            <a:extLst>
              <a:ext uri="{FF2B5EF4-FFF2-40B4-BE49-F238E27FC236}">
                <a16:creationId xmlns:a16="http://schemas.microsoft.com/office/drawing/2014/main" id="{9303F75C-0CF3-4345-B14B-6DD54DE3F61A}"/>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2" name="Rounded Rectangle 14">
            <a:extLst>
              <a:ext uri="{FF2B5EF4-FFF2-40B4-BE49-F238E27FC236}">
                <a16:creationId xmlns:a16="http://schemas.microsoft.com/office/drawing/2014/main" id="{F210C49C-1710-4254-BF51-E142F19CB0D0}"/>
              </a:ext>
            </a:extLst>
          </p:cNvPr>
          <p:cNvSpPr/>
          <p:nvPr/>
        </p:nvSpPr>
        <p:spPr>
          <a:xfrm>
            <a:off x="61356" y="3243095"/>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3" name="Shape 2556">
            <a:extLst>
              <a:ext uri="{FF2B5EF4-FFF2-40B4-BE49-F238E27FC236}">
                <a16:creationId xmlns:a16="http://schemas.microsoft.com/office/drawing/2014/main" id="{F74F7476-373F-40E2-B560-88DB43ADA4FD}"/>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4" name="Rounded Rectangle 14">
            <a:extLst>
              <a:ext uri="{FF2B5EF4-FFF2-40B4-BE49-F238E27FC236}">
                <a16:creationId xmlns:a16="http://schemas.microsoft.com/office/drawing/2014/main" id="{F0D59B19-D96F-4544-92A9-56588018C4B5}"/>
              </a:ext>
            </a:extLst>
          </p:cNvPr>
          <p:cNvSpPr/>
          <p:nvPr/>
        </p:nvSpPr>
        <p:spPr>
          <a:xfrm>
            <a:off x="61356" y="4165046"/>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8" name="Shape 2556">
            <a:extLst>
              <a:ext uri="{FF2B5EF4-FFF2-40B4-BE49-F238E27FC236}">
                <a16:creationId xmlns:a16="http://schemas.microsoft.com/office/drawing/2014/main" id="{2BD0945A-CC73-47A1-BC93-628FB6524943}"/>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6276108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9D9A0CB2-49AE-4F4C-BDF1-7EFBFA4E8FE0}"/>
              </a:ext>
            </a:extLst>
          </p:cNvPr>
          <p:cNvSpPr/>
          <p:nvPr/>
        </p:nvSpPr>
        <p:spPr>
          <a:xfrm>
            <a:off x="3583709" y="146291"/>
            <a:ext cx="8608291" cy="6822812"/>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D5F028AD-CE08-4D8B-9D1F-74436520BFD3}"/>
              </a:ext>
            </a:extLst>
          </p:cNvPr>
          <p:cNvSpPr txBox="1"/>
          <p:nvPr/>
        </p:nvSpPr>
        <p:spPr>
          <a:xfrm>
            <a:off x="3194243" y="907437"/>
            <a:ext cx="8608291" cy="3970318"/>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B Nazanin" panose="000004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raditional Arabic" panose="02020603050405020304" pitchFamily="18" charset="-78"/>
            </a:endParaRPr>
          </a:p>
        </p:txBody>
      </p:sp>
      <p:sp>
        <p:nvSpPr>
          <p:cNvPr id="30" name="TextBox 29">
            <a:extLst>
              <a:ext uri="{FF2B5EF4-FFF2-40B4-BE49-F238E27FC236}">
                <a16:creationId xmlns:a16="http://schemas.microsoft.com/office/drawing/2014/main" id="{4A9F6F4D-8E3D-4A78-B84A-9B41D6B2F064}"/>
              </a:ext>
            </a:extLst>
          </p:cNvPr>
          <p:cNvSpPr txBox="1"/>
          <p:nvPr/>
        </p:nvSpPr>
        <p:spPr>
          <a:xfrm>
            <a:off x="3478187" y="214338"/>
            <a:ext cx="8519080" cy="2031325"/>
          </a:xfrm>
          <a:prstGeom prst="rect">
            <a:avLst/>
          </a:prstGeom>
          <a:noFill/>
        </p:spPr>
        <p:txBody>
          <a:bodyPr wrap="square">
            <a:spAutoFit/>
          </a:bodyPr>
          <a:lstStyle/>
          <a:p>
            <a:pPr algn="r" rtl="1"/>
            <a:r>
              <a:rPr lang="ar-SA" sz="1800" dirty="0">
                <a:solidFill>
                  <a:srgbClr val="FFFF00"/>
                </a:solidFill>
                <a:effectLst/>
                <a:latin typeface="Times New Roman" panose="02020603050405020304" pitchFamily="18" charset="0"/>
                <a:ea typeface="Calibri" panose="020F0502020204030204" pitchFamily="34" charset="0"/>
                <a:cs typeface="B Titr" panose="00000700000000000000" pitchFamily="2" charset="-78"/>
              </a:rPr>
              <a:t>آزمایش </a:t>
            </a:r>
            <a:r>
              <a:rPr lang="fa-IR" sz="1800" dirty="0">
                <a:solidFill>
                  <a:srgbClr val="FFFF00"/>
                </a:solidFill>
                <a:effectLst/>
                <a:latin typeface="Times New Roman" panose="02020603050405020304" pitchFamily="18" charset="0"/>
                <a:ea typeface="Calibri" panose="020F0502020204030204" pitchFamily="34" charset="0"/>
                <a:cs typeface="B Titr" panose="00000700000000000000" pitchFamily="2" charset="-78"/>
              </a:rPr>
              <a:t>نفوذپذیری و عملکرد </a:t>
            </a:r>
            <a:r>
              <a:rPr lang="en-US" sz="1600" b="1" dirty="0">
                <a:solidFill>
                  <a:srgbClr val="FFFF00"/>
                </a:solidFill>
                <a:effectLst/>
                <a:ea typeface="Calibri" panose="020F0502020204030204" pitchFamily="34" charset="0"/>
                <a:cs typeface="B Titr" panose="00000700000000000000" pitchFamily="2" charset="-78"/>
              </a:rPr>
              <a:t>GCL</a:t>
            </a:r>
            <a:r>
              <a:rPr lang="en-US" sz="1800" dirty="0">
                <a:solidFill>
                  <a:srgbClr val="FFFF00"/>
                </a:solidFill>
                <a:effectLst/>
                <a:latin typeface="B Nazanin" panose="00000400000000000000" pitchFamily="2" charset="-78"/>
                <a:ea typeface="Calibri" panose="020F0502020204030204" pitchFamily="34" charset="0"/>
                <a:cs typeface="B Titr" panose="00000700000000000000" pitchFamily="2" charset="-78"/>
              </a:rPr>
              <a:t> </a:t>
            </a:r>
            <a:r>
              <a:rPr lang="fa-IR" sz="1800" dirty="0">
                <a:solidFill>
                  <a:srgbClr val="FFFF00"/>
                </a:solidFill>
                <a:effectLst/>
                <a:latin typeface="B Nazanin" panose="00000400000000000000" pitchFamily="2" charset="-78"/>
                <a:ea typeface="Calibri" panose="020F0502020204030204" pitchFamily="34" charset="0"/>
                <a:cs typeface="B Titr" panose="00000700000000000000" pitchFamily="2" charset="-78"/>
              </a:rPr>
              <a:t> </a:t>
            </a:r>
            <a:r>
              <a:rPr lang="ar-SA" sz="1800" dirty="0">
                <a:solidFill>
                  <a:srgbClr val="FFFF00"/>
                </a:solidFill>
                <a:effectLst/>
                <a:latin typeface="Times New Roman" panose="02020603050405020304" pitchFamily="18" charset="0"/>
                <a:ea typeface="Calibri" panose="020F0502020204030204" pitchFamily="34" charset="0"/>
                <a:cs typeface="B Titr" panose="00000700000000000000" pitchFamily="2" charset="-78"/>
              </a:rPr>
              <a:t>در مقیاس بزرگ‌تر</a:t>
            </a:r>
            <a:endParaRPr lang="fa-IR" sz="1800" dirty="0">
              <a:solidFill>
                <a:srgbClr val="FFFF00"/>
              </a:solidFill>
              <a:effectLst/>
              <a:latin typeface="Times New Roman" panose="02020603050405020304" pitchFamily="18" charset="0"/>
              <a:ea typeface="Calibri" panose="020F0502020204030204" pitchFamily="34" charset="0"/>
              <a:cs typeface="B Titr" panose="00000700000000000000" pitchFamily="2" charset="-78"/>
            </a:endParaRPr>
          </a:p>
          <a:p>
            <a:pPr algn="r" rtl="1"/>
            <a:endPar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p>
            <a:pPr algn="r" rtl="1"/>
            <a:r>
              <a:rPr lang="en-US" sz="1800" dirty="0">
                <a:effectLst/>
                <a:latin typeface="B Nazanin" panose="00000400000000000000" pitchFamily="2" charset="-78"/>
                <a:ea typeface="Calibri" panose="020F0502020204030204" pitchFamily="34" charset="0"/>
              </a:rPr>
              <a:t> </a:t>
            </a:r>
            <a:r>
              <a:rPr lang="en-US" dirty="0">
                <a:solidFill>
                  <a:schemeClr val="bg1"/>
                </a:solidFill>
                <a:latin typeface="Times New Roman" panose="02020603050405020304" pitchFamily="18" charset="0"/>
                <a:cs typeface="B Nazanin" panose="00000400000000000000" pitchFamily="2" charset="-78"/>
              </a:rPr>
              <a:t>GCL </a:t>
            </a:r>
            <a:r>
              <a:rPr lang="fa-IR" dirty="0">
                <a:solidFill>
                  <a:schemeClr val="bg1"/>
                </a:solidFill>
                <a:latin typeface="Times New Roman" panose="02020603050405020304" pitchFamily="18" charset="0"/>
                <a:cs typeface="B Nazanin" panose="00000400000000000000" pitchFamily="2" charset="-78"/>
              </a:rPr>
              <a:t>به‌محض برخورد با آب شروع به تورم می‌کند و درون خلل و فرج بین دو ژئوتکستایل را پر می‌کند. با ایجاد تورم از پایین فشار وارد می­شود، در صورتی بار یا فشاری از بالای آن وارد شود این خود کمکی می‌کند که بنتونیت تحت‌فشار بیشتری قرار بگیرد. در اجرای </a:t>
            </a:r>
            <a:r>
              <a:rPr lang="en-US" dirty="0">
                <a:solidFill>
                  <a:schemeClr val="bg1"/>
                </a:solidFill>
                <a:latin typeface="Times New Roman" panose="02020603050405020304" pitchFamily="18" charset="0"/>
                <a:cs typeface="B Nazanin" panose="00000400000000000000" pitchFamily="2" charset="-78"/>
              </a:rPr>
              <a:t>GCL</a:t>
            </a:r>
            <a:r>
              <a:rPr lang="fa-IR" dirty="0">
                <a:solidFill>
                  <a:schemeClr val="bg1"/>
                </a:solidFill>
                <a:latin typeface="Times New Roman" panose="02020603050405020304" pitchFamily="18" charset="0"/>
                <a:cs typeface="B Nazanin" panose="00000400000000000000" pitchFamily="2" charset="-78"/>
              </a:rPr>
              <a:t> باید ابتدا بارگزاری صورت پذیرد. در این آزمایش که بیشتر قصد داشتیم روش اجرا</a:t>
            </a:r>
            <a:r>
              <a:rPr lang="en-US" dirty="0">
                <a:solidFill>
                  <a:schemeClr val="bg1"/>
                </a:solidFill>
                <a:latin typeface="Times New Roman" panose="02020603050405020304" pitchFamily="18" charset="0"/>
                <a:cs typeface="B Nazanin" panose="00000400000000000000" pitchFamily="2" charset="-78"/>
              </a:rPr>
              <a:t> GCL </a:t>
            </a:r>
            <a:r>
              <a:rPr lang="fa-IR" dirty="0">
                <a:solidFill>
                  <a:schemeClr val="bg1"/>
                </a:solidFill>
                <a:latin typeface="Times New Roman" panose="02020603050405020304" pitchFamily="18" charset="0"/>
                <a:cs typeface="B Nazanin" panose="00000400000000000000" pitchFamily="2" charset="-78"/>
              </a:rPr>
              <a:t>را توضیح دهیم و همچنین نفوذپذیری </a:t>
            </a:r>
            <a:r>
              <a:rPr lang="en-US" dirty="0">
                <a:solidFill>
                  <a:schemeClr val="bg1"/>
                </a:solidFill>
                <a:latin typeface="Times New Roman" panose="02020603050405020304" pitchFamily="18" charset="0"/>
                <a:cs typeface="B Nazanin" panose="00000400000000000000" pitchFamily="2" charset="-78"/>
              </a:rPr>
              <a:t>GCL</a:t>
            </a:r>
            <a:r>
              <a:rPr lang="fa-IR" dirty="0">
                <a:solidFill>
                  <a:schemeClr val="bg1"/>
                </a:solidFill>
                <a:latin typeface="Times New Roman" panose="02020603050405020304" pitchFamily="18" charset="0"/>
                <a:cs typeface="B Nazanin" panose="00000400000000000000" pitchFamily="2" charset="-78"/>
              </a:rPr>
              <a:t> خارجی را در اجرا موردبررسی قرار دهیم. نتایج نشان می‌دهد این نوع </a:t>
            </a:r>
            <a:r>
              <a:rPr lang="en-US" dirty="0">
                <a:solidFill>
                  <a:schemeClr val="bg1"/>
                </a:solidFill>
                <a:latin typeface="Times New Roman" panose="02020603050405020304" pitchFamily="18" charset="0"/>
                <a:cs typeface="B Nazanin" panose="00000400000000000000" pitchFamily="2" charset="-78"/>
              </a:rPr>
              <a:t>GCL</a:t>
            </a:r>
            <a:r>
              <a:rPr lang="fa-IR" dirty="0">
                <a:solidFill>
                  <a:schemeClr val="bg1"/>
                </a:solidFill>
                <a:latin typeface="Times New Roman" panose="02020603050405020304" pitchFamily="18" charset="0"/>
                <a:cs typeface="B Nazanin" panose="00000400000000000000" pitchFamily="2" charset="-78"/>
              </a:rPr>
              <a:t> دارای عملکرد خوب و کیفیت متوسط است ولی با استاندارد تفاوت زیادی دارد.</a:t>
            </a:r>
            <a:endParaRPr lang="en-US" dirty="0">
              <a:solidFill>
                <a:schemeClr val="bg1"/>
              </a:solidFill>
              <a:latin typeface="Times New Roman" panose="02020603050405020304" pitchFamily="18" charset="0"/>
              <a:cs typeface="B Nazanin" panose="00000400000000000000" pitchFamily="2" charset="-78"/>
            </a:endParaRPr>
          </a:p>
        </p:txBody>
      </p:sp>
      <p:pic>
        <p:nvPicPr>
          <p:cNvPr id="31" name="Picture 30">
            <a:extLst>
              <a:ext uri="{FF2B5EF4-FFF2-40B4-BE49-F238E27FC236}">
                <a16:creationId xmlns:a16="http://schemas.microsoft.com/office/drawing/2014/main" id="{EDCE6DBC-311A-46A6-8BCF-B78212E9674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727938" y="2467463"/>
            <a:ext cx="4783589" cy="3678360"/>
          </a:xfrm>
          <a:prstGeom prst="rect">
            <a:avLst/>
          </a:prstGeom>
          <a:noFill/>
          <a:ln>
            <a:noFill/>
          </a:ln>
        </p:spPr>
      </p:pic>
      <p:sp>
        <p:nvSpPr>
          <p:cNvPr id="32" name="Shape 2556">
            <a:extLst>
              <a:ext uri="{FF2B5EF4-FFF2-40B4-BE49-F238E27FC236}">
                <a16:creationId xmlns:a16="http://schemas.microsoft.com/office/drawing/2014/main" id="{7A400B65-82AA-4225-89C8-EC0A7953A149}"/>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4" name="Shape 2556">
            <a:extLst>
              <a:ext uri="{FF2B5EF4-FFF2-40B4-BE49-F238E27FC236}">
                <a16:creationId xmlns:a16="http://schemas.microsoft.com/office/drawing/2014/main" id="{74DE5646-2AEF-4FB0-BE5B-C1F13428AA6E}"/>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5" name="Rounded Rectangle 14">
            <a:extLst>
              <a:ext uri="{FF2B5EF4-FFF2-40B4-BE49-F238E27FC236}">
                <a16:creationId xmlns:a16="http://schemas.microsoft.com/office/drawing/2014/main" id="{6D37528C-BE06-4990-8CA8-46A9DF43FF75}"/>
              </a:ext>
            </a:extLst>
          </p:cNvPr>
          <p:cNvSpPr/>
          <p:nvPr/>
        </p:nvSpPr>
        <p:spPr>
          <a:xfrm>
            <a:off x="31906" y="5185260"/>
            <a:ext cx="1825470"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36" name="Shape 2556">
            <a:extLst>
              <a:ext uri="{FF2B5EF4-FFF2-40B4-BE49-F238E27FC236}">
                <a16:creationId xmlns:a16="http://schemas.microsoft.com/office/drawing/2014/main" id="{D57FBE08-B0BF-4272-8E75-7E1879390910}"/>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7" name="Rounded Rectangle 14">
            <a:extLst>
              <a:ext uri="{FF2B5EF4-FFF2-40B4-BE49-F238E27FC236}">
                <a16:creationId xmlns:a16="http://schemas.microsoft.com/office/drawing/2014/main" id="{66B81884-038E-4293-9941-C4AC9CDFA8A3}"/>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8" name="Shape 2556">
            <a:extLst>
              <a:ext uri="{FF2B5EF4-FFF2-40B4-BE49-F238E27FC236}">
                <a16:creationId xmlns:a16="http://schemas.microsoft.com/office/drawing/2014/main" id="{FC233DAB-4F5B-420C-85D9-F648AA3A6FFF}"/>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9" name="Rounded Rectangle 14">
            <a:extLst>
              <a:ext uri="{FF2B5EF4-FFF2-40B4-BE49-F238E27FC236}">
                <a16:creationId xmlns:a16="http://schemas.microsoft.com/office/drawing/2014/main" id="{3A06104D-F4E1-4B34-911F-60BC87E33148}"/>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0" name="Shape 2556">
            <a:extLst>
              <a:ext uri="{FF2B5EF4-FFF2-40B4-BE49-F238E27FC236}">
                <a16:creationId xmlns:a16="http://schemas.microsoft.com/office/drawing/2014/main" id="{43589EF9-B876-4E6C-B292-E22C44204E53}"/>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1" name="Rounded Rectangle 14">
            <a:extLst>
              <a:ext uri="{FF2B5EF4-FFF2-40B4-BE49-F238E27FC236}">
                <a16:creationId xmlns:a16="http://schemas.microsoft.com/office/drawing/2014/main" id="{B8D21463-4A4C-40F9-A9BF-E322CA291577}"/>
              </a:ext>
            </a:extLst>
          </p:cNvPr>
          <p:cNvSpPr/>
          <p:nvPr/>
        </p:nvSpPr>
        <p:spPr>
          <a:xfrm>
            <a:off x="61356" y="3243095"/>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2" name="Shape 2556">
            <a:extLst>
              <a:ext uri="{FF2B5EF4-FFF2-40B4-BE49-F238E27FC236}">
                <a16:creationId xmlns:a16="http://schemas.microsoft.com/office/drawing/2014/main" id="{E0E1DFBB-72B2-485F-91FF-6107C46E4FC6}"/>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3" name="Rounded Rectangle 14">
            <a:extLst>
              <a:ext uri="{FF2B5EF4-FFF2-40B4-BE49-F238E27FC236}">
                <a16:creationId xmlns:a16="http://schemas.microsoft.com/office/drawing/2014/main" id="{574A1029-52AF-4302-A958-A2BC5035937B}"/>
              </a:ext>
            </a:extLst>
          </p:cNvPr>
          <p:cNvSpPr/>
          <p:nvPr/>
        </p:nvSpPr>
        <p:spPr>
          <a:xfrm>
            <a:off x="61356" y="4165046"/>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4" name="Shape 2556">
            <a:extLst>
              <a:ext uri="{FF2B5EF4-FFF2-40B4-BE49-F238E27FC236}">
                <a16:creationId xmlns:a16="http://schemas.microsoft.com/office/drawing/2014/main" id="{257E9117-1689-4108-B3F3-A97974F13ECF}"/>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20992722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9D9A0CB2-49AE-4F4C-BDF1-7EFBFA4E8FE0}"/>
              </a:ext>
            </a:extLst>
          </p:cNvPr>
          <p:cNvSpPr/>
          <p:nvPr/>
        </p:nvSpPr>
        <p:spPr>
          <a:xfrm>
            <a:off x="3583709" y="146291"/>
            <a:ext cx="8608291" cy="6822812"/>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D5F028AD-CE08-4D8B-9D1F-74436520BFD3}"/>
              </a:ext>
            </a:extLst>
          </p:cNvPr>
          <p:cNvSpPr txBox="1"/>
          <p:nvPr/>
        </p:nvSpPr>
        <p:spPr>
          <a:xfrm>
            <a:off x="3415284" y="942014"/>
            <a:ext cx="8608291" cy="4462760"/>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Pts val="1200"/>
              <a:buFontTx/>
              <a:buNone/>
              <a:tabLst/>
              <a:defRPr/>
            </a:pPr>
            <a:r>
              <a:rPr lang="ar-SA" sz="2400" dirty="0">
                <a:solidFill>
                  <a:srgbClr val="FFFF00"/>
                </a:solidFill>
                <a:effectLst/>
                <a:latin typeface="Times New Roman" panose="02020603050405020304" pitchFamily="18" charset="0"/>
                <a:ea typeface="Calibri" panose="020F0502020204030204" pitchFamily="34" charset="0"/>
                <a:cs typeface="B Titr" panose="00000700000000000000" pitchFamily="2" charset="-78"/>
              </a:rPr>
              <a:t>نتایج آزمایش </a:t>
            </a:r>
            <a:r>
              <a:rPr lang="en-US" sz="2400" dirty="0">
                <a:solidFill>
                  <a:srgbClr val="FFFF00"/>
                </a:solidFill>
                <a:effectLst/>
                <a:latin typeface="Times New Roman" panose="02020603050405020304" pitchFamily="18" charset="0"/>
                <a:ea typeface="Calibri" panose="020F0502020204030204" pitchFamily="34" charset="0"/>
                <a:cs typeface="B Titr" panose="00000700000000000000" pitchFamily="2" charset="-78"/>
              </a:rPr>
              <a:t>XRF</a:t>
            </a:r>
            <a:endParaRPr kumimoji="0" lang="fa-IR" sz="2400" b="0" i="0" u="none" strike="noStrike" kern="1200" cap="none" spc="0" normalizeH="0" baseline="0" noProof="0" dirty="0">
              <a:ln>
                <a:noFill/>
              </a:ln>
              <a:solidFill>
                <a:srgbClr val="FFFF00"/>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en-US"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p:txBody>
      </p:sp>
      <p:pic>
        <p:nvPicPr>
          <p:cNvPr id="30" name="Picture 29">
            <a:extLst>
              <a:ext uri="{FF2B5EF4-FFF2-40B4-BE49-F238E27FC236}">
                <a16:creationId xmlns:a16="http://schemas.microsoft.com/office/drawing/2014/main" id="{DFCBF9F5-9EDA-49DB-9979-728E5E50A169}"/>
              </a:ext>
            </a:extLst>
          </p:cNvPr>
          <p:cNvPicPr/>
          <p:nvPr/>
        </p:nvPicPr>
        <p:blipFill rotWithShape="1">
          <a:blip r:embed="rId3"/>
          <a:srcRect l="17372" r="7037"/>
          <a:stretch/>
        </p:blipFill>
        <p:spPr>
          <a:xfrm>
            <a:off x="2567353" y="81313"/>
            <a:ext cx="7601405" cy="3229005"/>
          </a:xfrm>
          <a:prstGeom prst="rect">
            <a:avLst/>
          </a:prstGeom>
        </p:spPr>
      </p:pic>
      <p:pic>
        <p:nvPicPr>
          <p:cNvPr id="31" name="Picture 30">
            <a:extLst>
              <a:ext uri="{FF2B5EF4-FFF2-40B4-BE49-F238E27FC236}">
                <a16:creationId xmlns:a16="http://schemas.microsoft.com/office/drawing/2014/main" id="{97FDFA43-E45B-4612-A275-A58A4761DEAB}"/>
              </a:ext>
            </a:extLst>
          </p:cNvPr>
          <p:cNvPicPr/>
          <p:nvPr/>
        </p:nvPicPr>
        <p:blipFill rotWithShape="1">
          <a:blip r:embed="rId4"/>
          <a:srcRect r="6795"/>
          <a:stretch/>
        </p:blipFill>
        <p:spPr>
          <a:xfrm>
            <a:off x="3583709" y="3429000"/>
            <a:ext cx="7751698" cy="3429000"/>
          </a:xfrm>
          <a:prstGeom prst="rect">
            <a:avLst/>
          </a:prstGeom>
        </p:spPr>
      </p:pic>
      <p:sp>
        <p:nvSpPr>
          <p:cNvPr id="34" name="Shape 2556">
            <a:extLst>
              <a:ext uri="{FF2B5EF4-FFF2-40B4-BE49-F238E27FC236}">
                <a16:creationId xmlns:a16="http://schemas.microsoft.com/office/drawing/2014/main" id="{D676CA6B-0A90-4186-904C-A2C4ACAA4D43}"/>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5" name="Shape 2556">
            <a:extLst>
              <a:ext uri="{FF2B5EF4-FFF2-40B4-BE49-F238E27FC236}">
                <a16:creationId xmlns:a16="http://schemas.microsoft.com/office/drawing/2014/main" id="{D1A4640B-6A08-4851-A754-943CBFCC3472}"/>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6" name="Rounded Rectangle 14">
            <a:extLst>
              <a:ext uri="{FF2B5EF4-FFF2-40B4-BE49-F238E27FC236}">
                <a16:creationId xmlns:a16="http://schemas.microsoft.com/office/drawing/2014/main" id="{879C689D-0658-4367-9623-D86A76A1E581}"/>
              </a:ext>
            </a:extLst>
          </p:cNvPr>
          <p:cNvSpPr/>
          <p:nvPr/>
        </p:nvSpPr>
        <p:spPr>
          <a:xfrm>
            <a:off x="31906" y="5185260"/>
            <a:ext cx="1825470"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37" name="Shape 2556">
            <a:extLst>
              <a:ext uri="{FF2B5EF4-FFF2-40B4-BE49-F238E27FC236}">
                <a16:creationId xmlns:a16="http://schemas.microsoft.com/office/drawing/2014/main" id="{0784C30D-65F5-4C07-A082-DEAECDDC42FC}"/>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8" name="Rounded Rectangle 14">
            <a:extLst>
              <a:ext uri="{FF2B5EF4-FFF2-40B4-BE49-F238E27FC236}">
                <a16:creationId xmlns:a16="http://schemas.microsoft.com/office/drawing/2014/main" id="{26DDC7EB-137A-4469-949E-BAAF36BC2C27}"/>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9" name="Shape 2556">
            <a:extLst>
              <a:ext uri="{FF2B5EF4-FFF2-40B4-BE49-F238E27FC236}">
                <a16:creationId xmlns:a16="http://schemas.microsoft.com/office/drawing/2014/main" id="{8657FF31-1415-4F6E-B10B-C2878F0A81F0}"/>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0" name="Rounded Rectangle 14">
            <a:extLst>
              <a:ext uri="{FF2B5EF4-FFF2-40B4-BE49-F238E27FC236}">
                <a16:creationId xmlns:a16="http://schemas.microsoft.com/office/drawing/2014/main" id="{FEAA5C39-7150-401B-8C1A-2DF0B55B57A8}"/>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1" name="Shape 2556">
            <a:extLst>
              <a:ext uri="{FF2B5EF4-FFF2-40B4-BE49-F238E27FC236}">
                <a16:creationId xmlns:a16="http://schemas.microsoft.com/office/drawing/2014/main" id="{3515AE07-4E0C-4536-8602-5DAA69D0F85A}"/>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2" name="Rounded Rectangle 14">
            <a:extLst>
              <a:ext uri="{FF2B5EF4-FFF2-40B4-BE49-F238E27FC236}">
                <a16:creationId xmlns:a16="http://schemas.microsoft.com/office/drawing/2014/main" id="{094E0FE0-D6B6-4A42-867B-38616BB6CDEC}"/>
              </a:ext>
            </a:extLst>
          </p:cNvPr>
          <p:cNvSpPr/>
          <p:nvPr/>
        </p:nvSpPr>
        <p:spPr>
          <a:xfrm>
            <a:off x="61356" y="3243095"/>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3" name="Shape 2556">
            <a:extLst>
              <a:ext uri="{FF2B5EF4-FFF2-40B4-BE49-F238E27FC236}">
                <a16:creationId xmlns:a16="http://schemas.microsoft.com/office/drawing/2014/main" id="{A0678ECE-AE33-42EF-ABF8-A9BDC5E76704}"/>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4" name="Rounded Rectangle 14">
            <a:extLst>
              <a:ext uri="{FF2B5EF4-FFF2-40B4-BE49-F238E27FC236}">
                <a16:creationId xmlns:a16="http://schemas.microsoft.com/office/drawing/2014/main" id="{B8247A84-7E37-4D03-B9D3-17F0B1784C2A}"/>
              </a:ext>
            </a:extLst>
          </p:cNvPr>
          <p:cNvSpPr/>
          <p:nvPr/>
        </p:nvSpPr>
        <p:spPr>
          <a:xfrm>
            <a:off x="61356" y="4165046"/>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8" name="Shape 2556">
            <a:extLst>
              <a:ext uri="{FF2B5EF4-FFF2-40B4-BE49-F238E27FC236}">
                <a16:creationId xmlns:a16="http://schemas.microsoft.com/office/drawing/2014/main" id="{E287556B-FF10-44A2-8C3A-75183CBCB223}"/>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1203556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randombar(horizontal)">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heel(1)">
                                      <p:cBhvr>
                                        <p:cTn id="12"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Rounded Corners 45">
            <a:extLst>
              <a:ext uri="{FF2B5EF4-FFF2-40B4-BE49-F238E27FC236}">
                <a16:creationId xmlns:a16="http://schemas.microsoft.com/office/drawing/2014/main" id="{B4896467-5725-4ABB-887C-3FD94D21EAB2}"/>
              </a:ext>
            </a:extLst>
          </p:cNvPr>
          <p:cNvSpPr/>
          <p:nvPr/>
        </p:nvSpPr>
        <p:spPr>
          <a:xfrm>
            <a:off x="3097375" y="0"/>
            <a:ext cx="8996218" cy="7063058"/>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a-IR" sz="24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2" name="AutoShape 2">
            <a:extLst>
              <a:ext uri="{FF2B5EF4-FFF2-40B4-BE49-F238E27FC236}">
                <a16:creationId xmlns:a16="http://schemas.microsoft.com/office/drawing/2014/main" id="{08830B49-6B10-D839-EE7D-5ACC4422E2A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TextBox 2">
            <a:extLst>
              <a:ext uri="{FF2B5EF4-FFF2-40B4-BE49-F238E27FC236}">
                <a16:creationId xmlns:a16="http://schemas.microsoft.com/office/drawing/2014/main" id="{63998D40-005E-3D9B-79A1-D833B13D47C2}"/>
              </a:ext>
            </a:extLst>
          </p:cNvPr>
          <p:cNvSpPr txBox="1"/>
          <p:nvPr/>
        </p:nvSpPr>
        <p:spPr>
          <a:xfrm>
            <a:off x="3962400" y="174418"/>
            <a:ext cx="7943850" cy="446276"/>
          </a:xfrm>
          <a:prstGeom prst="rect">
            <a:avLst/>
          </a:prstGeom>
          <a:noFill/>
        </p:spPr>
        <p:txBody>
          <a:bodyPr wrap="square">
            <a:spAutoFit/>
          </a:bodyPr>
          <a:lstStyle/>
          <a:p>
            <a:pPr marR="0" lvl="0" algn="r" rtl="1">
              <a:lnSpc>
                <a:spcPct val="115000"/>
              </a:lnSpc>
              <a:spcBef>
                <a:spcPts val="2400"/>
              </a:spcBef>
              <a:spcAft>
                <a:spcPts val="0"/>
              </a:spcAft>
            </a:pPr>
            <a:r>
              <a:rPr lang="ar-SA" sz="2000" b="1" kern="0" dirty="0">
                <a:solidFill>
                  <a:srgbClr val="FFFF00"/>
                </a:solidFill>
                <a:effectLst/>
                <a:latin typeface="B Nazanin" panose="00000400000000000000" pitchFamily="2" charset="-78"/>
                <a:ea typeface="Times New Roman" panose="02020603050405020304" pitchFamily="18" charset="0"/>
                <a:cs typeface="B Titr" panose="00000700000000000000" pitchFamily="2" charset="-78"/>
              </a:rPr>
              <a:t>فرآيند توليد محصول </a:t>
            </a:r>
            <a:r>
              <a:rPr lang="en-US" sz="2000" b="1" kern="0" dirty="0">
                <a:solidFill>
                  <a:srgbClr val="FFFF00"/>
                </a:solidFill>
                <a:ea typeface="Times New Roman" panose="02020603050405020304" pitchFamily="18" charset="0"/>
                <a:cs typeface="B Titr" panose="00000700000000000000" pitchFamily="2" charset="-78"/>
              </a:rPr>
              <a:t>GCL</a:t>
            </a:r>
            <a:r>
              <a:rPr lang="fa-IR" sz="2000" b="1" kern="0" dirty="0">
                <a:solidFill>
                  <a:srgbClr val="FFFF00"/>
                </a:solidFill>
                <a:ea typeface="Times New Roman" panose="02020603050405020304" pitchFamily="18" charset="0"/>
                <a:cs typeface="B Titr" panose="00000700000000000000" pitchFamily="2" charset="-78"/>
              </a:rPr>
              <a:t>  بصورت صنعتی</a:t>
            </a:r>
            <a:endParaRPr lang="en-US" sz="2000" b="1" kern="0" dirty="0">
              <a:solidFill>
                <a:srgbClr val="FFFF00"/>
              </a:solidFill>
              <a:effectLst/>
              <a:latin typeface="B Nazanin" panose="00000400000000000000" pitchFamily="2" charset="-78"/>
              <a:ea typeface="Times New Roman" panose="02020603050405020304" pitchFamily="18" charset="0"/>
              <a:cs typeface="B Titr" panose="00000700000000000000" pitchFamily="2" charset="-78"/>
            </a:endParaRPr>
          </a:p>
        </p:txBody>
      </p:sp>
      <p:sp>
        <p:nvSpPr>
          <p:cNvPr id="8" name="TextBox 7">
            <a:extLst>
              <a:ext uri="{FF2B5EF4-FFF2-40B4-BE49-F238E27FC236}">
                <a16:creationId xmlns:a16="http://schemas.microsoft.com/office/drawing/2014/main" id="{25A578D5-BD9B-3BA9-D8D1-FB9E9ECFB4CE}"/>
              </a:ext>
            </a:extLst>
          </p:cNvPr>
          <p:cNvSpPr txBox="1"/>
          <p:nvPr/>
        </p:nvSpPr>
        <p:spPr>
          <a:xfrm>
            <a:off x="3463301" y="5791872"/>
            <a:ext cx="8264366" cy="388568"/>
          </a:xfrm>
          <a:prstGeom prst="rect">
            <a:avLst/>
          </a:prstGeom>
          <a:noFill/>
        </p:spPr>
        <p:txBody>
          <a:bodyPr wrap="square">
            <a:spAutoFit/>
          </a:bodyPr>
          <a:lstStyle/>
          <a:p>
            <a:pPr marL="0" marR="0" algn="ctr" rtl="1">
              <a:lnSpc>
                <a:spcPct val="150000"/>
              </a:lnSpc>
              <a:spcBef>
                <a:spcPts val="0"/>
              </a:spcBef>
              <a:spcAft>
                <a:spcPts val="0"/>
              </a:spcAft>
            </a:pPr>
            <a:r>
              <a:rPr lang="ar-SA" sz="1400" b="1" dirty="0">
                <a:solidFill>
                  <a:schemeClr val="bg1"/>
                </a:solidFill>
                <a:effectLst/>
                <a:latin typeface="Calibri" panose="020F0502020204030204" pitchFamily="34" charset="0"/>
                <a:ea typeface="Calibri" panose="020F0502020204030204" pitchFamily="34" charset="0"/>
                <a:cs typeface="B Nazanin" panose="00000400000000000000" pitchFamily="2" charset="-78"/>
              </a:rPr>
              <a:t>فرآیند تولید </a:t>
            </a:r>
            <a:r>
              <a:rPr lang="en-US" sz="1400" b="1" dirty="0">
                <a:solidFill>
                  <a:schemeClr val="bg1"/>
                </a:solidFill>
                <a:effectLst/>
                <a:latin typeface="Calibri" panose="020F0502020204030204" pitchFamily="34" charset="0"/>
                <a:ea typeface="Calibri" panose="020F0502020204030204" pitchFamily="34" charset="0"/>
                <a:cs typeface="B Nazanin" panose="00000400000000000000" pitchFamily="2" charset="-78"/>
              </a:rPr>
              <a:t>GCL</a:t>
            </a:r>
            <a:endParaRPr lang="en-US" sz="1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D2702707-8295-462D-B4B1-3A1D6A08C9B9}"/>
              </a:ext>
            </a:extLst>
          </p:cNvPr>
          <p:cNvSpPr txBox="1"/>
          <p:nvPr/>
        </p:nvSpPr>
        <p:spPr>
          <a:xfrm>
            <a:off x="3463301" y="1177836"/>
            <a:ext cx="8442949" cy="1112741"/>
          </a:xfrm>
          <a:prstGeom prst="rect">
            <a:avLst/>
          </a:prstGeom>
          <a:noFill/>
        </p:spPr>
        <p:txBody>
          <a:bodyPr wrap="square">
            <a:spAutoFit/>
          </a:bodyPr>
          <a:lstStyle/>
          <a:p>
            <a:pPr marL="457200" marR="0" indent="0" algn="r" rtl="1">
              <a:lnSpc>
                <a:spcPct val="112000"/>
              </a:lnSpc>
              <a:spcBef>
                <a:spcPts val="1200"/>
              </a:spcBef>
              <a:spcAft>
                <a:spcPts val="600"/>
              </a:spcAft>
            </a:pPr>
            <a:r>
              <a:rPr lang="fa-IR" sz="1800" b="1" dirty="0">
                <a:solidFill>
                  <a:schemeClr val="bg1"/>
                </a:solidFill>
                <a:effectLst/>
                <a:latin typeface="Times New Roman" panose="02020603050405020304" pitchFamily="18" charset="0"/>
                <a:ea typeface="Times New Roman" panose="02020603050405020304" pitchFamily="18" charset="0"/>
                <a:cs typeface="B Nazanin,Bold"/>
              </a:rPr>
              <a:t>1- ل</a:t>
            </a:r>
            <a:r>
              <a:rPr lang="ar-SA" sz="1800" b="1" dirty="0">
                <a:solidFill>
                  <a:schemeClr val="bg1"/>
                </a:solidFill>
                <a:effectLst/>
                <a:latin typeface="Times New Roman" panose="02020603050405020304" pitchFamily="18" charset="0"/>
                <a:ea typeface="Times New Roman" panose="02020603050405020304" pitchFamily="18" charset="0"/>
                <a:cs typeface="B Nazanin,Bold"/>
              </a:rPr>
              <a:t>ایه زیرین ژئوتکستایل بافته</a:t>
            </a:r>
            <a:endParaRPr lang="en-US" sz="1200" b="1" dirty="0">
              <a:solidFill>
                <a:schemeClr val="bg1"/>
              </a:solidFill>
              <a:effectLst/>
              <a:latin typeface="Times New Roman" panose="02020603050405020304" pitchFamily="18" charset="0"/>
              <a:ea typeface="Times New Roman" panose="02020603050405020304" pitchFamily="18" charset="0"/>
              <a:cs typeface="B Nazanin,Bold"/>
            </a:endParaRPr>
          </a:p>
          <a:p>
            <a:pPr marL="0" marR="0" indent="180340" algn="justLow" rtl="1">
              <a:lnSpc>
                <a:spcPct val="112000"/>
              </a:lnSpc>
              <a:spcBef>
                <a:spcPts val="100"/>
              </a:spcBef>
              <a:spcAft>
                <a:spcPts val="100"/>
              </a:spcAft>
            </a:pP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ژئوتکستایل بافته خریداری‌شده با مشخصات استاندارد که در ادامه به آن اشاره می‌شود به‌صورت رول بوده که در </a:t>
            </a:r>
            <a:r>
              <a:rPr lang="fa-IR"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ابتدای </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دستگاه قرار می­گیرد.</a:t>
            </a:r>
            <a:endParaRPr lang="en-US" sz="14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p:txBody>
      </p:sp>
      <p:pic>
        <p:nvPicPr>
          <p:cNvPr id="33" name="Picture 32">
            <a:extLst>
              <a:ext uri="{FF2B5EF4-FFF2-40B4-BE49-F238E27FC236}">
                <a16:creationId xmlns:a16="http://schemas.microsoft.com/office/drawing/2014/main" id="{F36C8A5A-0D95-4EB3-B2F4-7273DFA49EF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257550" y="2344420"/>
            <a:ext cx="8648700" cy="3980180"/>
          </a:xfrm>
          <a:prstGeom prst="rect">
            <a:avLst/>
          </a:prstGeom>
        </p:spPr>
      </p:pic>
      <p:sp>
        <p:nvSpPr>
          <p:cNvPr id="37" name="Shape 2556">
            <a:extLst>
              <a:ext uri="{FF2B5EF4-FFF2-40B4-BE49-F238E27FC236}">
                <a16:creationId xmlns:a16="http://schemas.microsoft.com/office/drawing/2014/main" id="{1B27DE8C-438A-48A0-89F8-3ED9F4952484}"/>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8" name="Shape 2556">
            <a:extLst>
              <a:ext uri="{FF2B5EF4-FFF2-40B4-BE49-F238E27FC236}">
                <a16:creationId xmlns:a16="http://schemas.microsoft.com/office/drawing/2014/main" id="{D6561ADF-6A1C-4AF4-A647-02130D9669E9}"/>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9" name="Rounded Rectangle 14">
            <a:extLst>
              <a:ext uri="{FF2B5EF4-FFF2-40B4-BE49-F238E27FC236}">
                <a16:creationId xmlns:a16="http://schemas.microsoft.com/office/drawing/2014/main" id="{0C5EE021-76B3-4DFD-A253-630536684EE4}"/>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40" name="Shape 2556">
            <a:extLst>
              <a:ext uri="{FF2B5EF4-FFF2-40B4-BE49-F238E27FC236}">
                <a16:creationId xmlns:a16="http://schemas.microsoft.com/office/drawing/2014/main" id="{05C9475F-8FC1-4788-84F9-89370D93EA55}"/>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1" name="Rounded Rectangle 14">
            <a:extLst>
              <a:ext uri="{FF2B5EF4-FFF2-40B4-BE49-F238E27FC236}">
                <a16:creationId xmlns:a16="http://schemas.microsoft.com/office/drawing/2014/main" id="{21F5F2F9-BDD6-4B57-ACC5-DB79A6DA8F15}"/>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42" name="Shape 2556">
            <a:extLst>
              <a:ext uri="{FF2B5EF4-FFF2-40B4-BE49-F238E27FC236}">
                <a16:creationId xmlns:a16="http://schemas.microsoft.com/office/drawing/2014/main" id="{36436176-7783-44DC-A120-64DFD0330C5F}"/>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3" name="Rounded Rectangle 14">
            <a:extLst>
              <a:ext uri="{FF2B5EF4-FFF2-40B4-BE49-F238E27FC236}">
                <a16:creationId xmlns:a16="http://schemas.microsoft.com/office/drawing/2014/main" id="{67D17A60-87F5-41C0-A18B-5D04DF9D7A80}"/>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4" name="Shape 2556">
            <a:extLst>
              <a:ext uri="{FF2B5EF4-FFF2-40B4-BE49-F238E27FC236}">
                <a16:creationId xmlns:a16="http://schemas.microsoft.com/office/drawing/2014/main" id="{E4F6A8F5-0998-428D-B822-4B824C13FB8B}"/>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5" name="Rounded Rectangle 14">
            <a:extLst>
              <a:ext uri="{FF2B5EF4-FFF2-40B4-BE49-F238E27FC236}">
                <a16:creationId xmlns:a16="http://schemas.microsoft.com/office/drawing/2014/main" id="{1CFFC1C8-6CB1-4731-97BC-48F2A45C7E0D}"/>
              </a:ext>
            </a:extLst>
          </p:cNvPr>
          <p:cNvSpPr/>
          <p:nvPr/>
        </p:nvSpPr>
        <p:spPr>
          <a:xfrm>
            <a:off x="61356" y="3243095"/>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7" name="Shape 2556">
            <a:extLst>
              <a:ext uri="{FF2B5EF4-FFF2-40B4-BE49-F238E27FC236}">
                <a16:creationId xmlns:a16="http://schemas.microsoft.com/office/drawing/2014/main" id="{095D4A29-BC9B-4D8E-84F4-195E0F81B773}"/>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8" name="Rounded Rectangle 14">
            <a:extLst>
              <a:ext uri="{FF2B5EF4-FFF2-40B4-BE49-F238E27FC236}">
                <a16:creationId xmlns:a16="http://schemas.microsoft.com/office/drawing/2014/main" id="{748DD556-6124-4EC4-B854-D36C91E224B7}"/>
              </a:ext>
            </a:extLst>
          </p:cNvPr>
          <p:cNvSpPr/>
          <p:nvPr/>
        </p:nvSpPr>
        <p:spPr>
          <a:xfrm>
            <a:off x="61356" y="4165046"/>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9" name="Shape 2556">
            <a:extLst>
              <a:ext uri="{FF2B5EF4-FFF2-40B4-BE49-F238E27FC236}">
                <a16:creationId xmlns:a16="http://schemas.microsoft.com/office/drawing/2014/main" id="{A2DE4210-9B1D-4B24-B4C7-52460C819FF9}"/>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39797483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randombar(horizontal)">
                                      <p:cBhvr>
                                        <p:cTn id="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Rounded Corners 56">
            <a:extLst>
              <a:ext uri="{FF2B5EF4-FFF2-40B4-BE49-F238E27FC236}">
                <a16:creationId xmlns:a16="http://schemas.microsoft.com/office/drawing/2014/main" id="{EF4A9E05-9818-4DD8-9139-8C983867C82F}"/>
              </a:ext>
            </a:extLst>
          </p:cNvPr>
          <p:cNvSpPr/>
          <p:nvPr/>
        </p:nvSpPr>
        <p:spPr>
          <a:xfrm>
            <a:off x="4310743" y="223138"/>
            <a:ext cx="7819901" cy="6787624"/>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1F264A7B-7E5F-4ED5-882F-05F0023A5655}"/>
              </a:ext>
            </a:extLst>
          </p:cNvPr>
          <p:cNvSpPr txBox="1"/>
          <p:nvPr/>
        </p:nvSpPr>
        <p:spPr>
          <a:xfrm>
            <a:off x="3907720" y="539375"/>
            <a:ext cx="8131880" cy="2983958"/>
          </a:xfrm>
          <a:prstGeom prst="rect">
            <a:avLst/>
          </a:prstGeom>
          <a:noFill/>
        </p:spPr>
        <p:txBody>
          <a:bodyPr wrap="square">
            <a:spAutoFit/>
          </a:bodyPr>
          <a:lstStyle/>
          <a:p>
            <a:pPr marL="457200" marR="0" indent="0" algn="r" rtl="1">
              <a:lnSpc>
                <a:spcPct val="112000"/>
              </a:lnSpc>
              <a:spcBef>
                <a:spcPts val="1200"/>
              </a:spcBef>
              <a:spcAft>
                <a:spcPts val="600"/>
              </a:spcAft>
            </a:pPr>
            <a:r>
              <a:rPr lang="fa-IR" sz="1800" b="1" dirty="0">
                <a:solidFill>
                  <a:schemeClr val="bg1"/>
                </a:solidFill>
                <a:effectLst/>
                <a:latin typeface="Times New Roman" panose="02020603050405020304" pitchFamily="18" charset="0"/>
                <a:ea typeface="Times New Roman" panose="02020603050405020304" pitchFamily="18" charset="0"/>
                <a:cs typeface="B Nazanin,Bold"/>
              </a:rPr>
              <a:t>2- </a:t>
            </a:r>
            <a:r>
              <a:rPr lang="ar-SA" sz="1800" b="1" dirty="0">
                <a:solidFill>
                  <a:schemeClr val="bg1"/>
                </a:solidFill>
                <a:effectLst/>
                <a:latin typeface="Times New Roman" panose="02020603050405020304" pitchFamily="18" charset="0"/>
                <a:ea typeface="Times New Roman" panose="02020603050405020304" pitchFamily="18" charset="0"/>
                <a:cs typeface="B Nazanin,Bold"/>
              </a:rPr>
              <a:t>ريخته شدن بنتونيت با یک‌روند يکنواخت در سطح لایه ژئوتکستايل</a:t>
            </a:r>
            <a:endParaRPr lang="en-US" sz="1200" b="1" dirty="0">
              <a:solidFill>
                <a:schemeClr val="bg1"/>
              </a:solidFill>
              <a:effectLst/>
              <a:latin typeface="Times New Roman" panose="02020603050405020304" pitchFamily="18" charset="0"/>
              <a:ea typeface="Times New Roman" panose="02020603050405020304" pitchFamily="18" charset="0"/>
              <a:cs typeface="B Nazanin,Bold"/>
            </a:endParaRPr>
          </a:p>
          <a:p>
            <a:pPr marL="0" marR="0" indent="180340" algn="justLow" rtl="1">
              <a:lnSpc>
                <a:spcPct val="112000"/>
              </a:lnSpc>
              <a:spcBef>
                <a:spcPts val="100"/>
              </a:spcBef>
              <a:spcAft>
                <a:spcPts val="100"/>
              </a:spcAft>
            </a:pP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در این مرحله بنتونیت از سیلو به داخل مخزن بنتونیت انتقال داده می‌شود. سپس لایه ئوتکستایل که به زیر مخزن می‌رسد توسط مکانیزم ریزشی، خاک بنتونیت بر روی ژئوتکستایل به‌صورت کاملاً یکنواخت ریخته و در ادامه توسط فرچه خودکار عمل یکنواخت کردن آن را بر عهده دارد.</a:t>
            </a:r>
            <a:endParaRPr lang="fa-IR" dirty="0">
              <a:solidFill>
                <a:schemeClr val="bg1"/>
              </a:solidFill>
              <a:latin typeface="Times New Roman" panose="02020603050405020304" pitchFamily="18" charset="0"/>
              <a:ea typeface="Calibri" panose="020F0502020204030204" pitchFamily="34" charset="0"/>
              <a:cs typeface="B Nazanin" panose="00000400000000000000" pitchFamily="2" charset="-78"/>
            </a:endParaRPr>
          </a:p>
          <a:p>
            <a:pPr marL="0" marR="0" indent="180340" algn="justLow" rtl="1">
              <a:lnSpc>
                <a:spcPct val="112000"/>
              </a:lnSpc>
              <a:spcBef>
                <a:spcPts val="100"/>
              </a:spcBef>
              <a:spcAft>
                <a:spcPts val="100"/>
              </a:spcAft>
            </a:pPr>
            <a:r>
              <a:rPr lang="fa-IR" sz="1800" b="1" dirty="0">
                <a:solidFill>
                  <a:schemeClr val="bg1"/>
                </a:solidFill>
                <a:effectLst/>
                <a:latin typeface="Times New Roman" panose="02020603050405020304" pitchFamily="18" charset="0"/>
                <a:ea typeface="Times New Roman" panose="02020603050405020304" pitchFamily="18" charset="0"/>
                <a:cs typeface="B Nazanin,Bold"/>
              </a:rPr>
              <a:t>3- </a:t>
            </a:r>
            <a:r>
              <a:rPr lang="ar-SA" sz="1800" b="1" dirty="0">
                <a:solidFill>
                  <a:schemeClr val="bg1"/>
                </a:solidFill>
                <a:effectLst/>
                <a:latin typeface="Times New Roman" panose="02020603050405020304" pitchFamily="18" charset="0"/>
                <a:ea typeface="Times New Roman" panose="02020603050405020304" pitchFamily="18" charset="0"/>
                <a:cs typeface="B Nazanin,Bold"/>
              </a:rPr>
              <a:t>پهن شدن ژئو تکستايل لایه فوقانی</a:t>
            </a:r>
            <a:endParaRPr lang="en-US" sz="1800" b="1" dirty="0">
              <a:solidFill>
                <a:schemeClr val="bg1"/>
              </a:solidFill>
              <a:effectLst/>
              <a:latin typeface="Times New Roman" panose="02020603050405020304" pitchFamily="18" charset="0"/>
              <a:ea typeface="Times New Roman" panose="02020603050405020304" pitchFamily="18" charset="0"/>
              <a:cs typeface="B Nazanin,Bold"/>
            </a:endParaRPr>
          </a:p>
          <a:p>
            <a:pPr marL="0" marR="0" indent="180340" algn="justLow" rtl="1">
              <a:lnSpc>
                <a:spcPct val="112000"/>
              </a:lnSpc>
              <a:spcBef>
                <a:spcPts val="100"/>
              </a:spcBef>
              <a:spcAft>
                <a:spcPts val="100"/>
              </a:spcAft>
            </a:pP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بعد از فرآیند ریزش بنتونیت بر روی ژئوتکستایل بافته، ژئوتکستایل نبافته بر روی لایه قبلی قرارگرفته و با روش­های مختلفی به آن الصاق می‌شود.</a:t>
            </a:r>
            <a:endPar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p>
            <a:pPr marL="0" marR="0" indent="180340" algn="justLow" rtl="1">
              <a:lnSpc>
                <a:spcPct val="112000"/>
              </a:lnSpc>
              <a:spcBef>
                <a:spcPts val="100"/>
              </a:spcBef>
              <a:spcAft>
                <a:spcPts val="100"/>
              </a:spcAft>
            </a:pPr>
            <a:endParaRPr lang="en-US" sz="14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p>
            <a:pPr marL="0" marR="0" indent="180340" algn="justLow" rtl="1">
              <a:lnSpc>
                <a:spcPct val="112000"/>
              </a:lnSpc>
              <a:spcBef>
                <a:spcPts val="100"/>
              </a:spcBef>
              <a:spcAft>
                <a:spcPts val="100"/>
              </a:spcAft>
            </a:pP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a:t>
            </a:r>
            <a:endParaRPr lang="en-US" sz="14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p:txBody>
      </p:sp>
      <p:pic>
        <p:nvPicPr>
          <p:cNvPr id="25" name="Picture 24">
            <a:extLst>
              <a:ext uri="{FF2B5EF4-FFF2-40B4-BE49-F238E27FC236}">
                <a16:creationId xmlns:a16="http://schemas.microsoft.com/office/drawing/2014/main" id="{73638868-F60D-4B5E-89E9-005B4E476B58}"/>
              </a:ext>
            </a:extLst>
          </p:cNvPr>
          <p:cNvPicPr/>
          <p:nvPr/>
        </p:nvPicPr>
        <p:blipFill rotWithShape="1">
          <a:blip r:embed="rId2">
            <a:extLst>
              <a:ext uri="{28A0092B-C50C-407E-A947-70E740481C1C}">
                <a14:useLocalDpi xmlns:a14="http://schemas.microsoft.com/office/drawing/2010/main" val="0"/>
              </a:ext>
            </a:extLst>
          </a:blip>
          <a:srcRect r="3652" b="64789"/>
          <a:stretch/>
        </p:blipFill>
        <p:spPr bwMode="auto">
          <a:xfrm>
            <a:off x="4448175" y="3103205"/>
            <a:ext cx="6702425" cy="3425764"/>
          </a:xfrm>
          <a:prstGeom prst="rect">
            <a:avLst/>
          </a:prstGeom>
          <a:ln>
            <a:noFill/>
          </a:ln>
          <a:extLst>
            <a:ext uri="{53640926-AAD7-44D8-BBD7-CCE9431645EC}">
              <a14:shadowObscured xmlns:a14="http://schemas.microsoft.com/office/drawing/2010/main"/>
            </a:ext>
          </a:extLst>
        </p:spPr>
      </p:pic>
      <p:sp>
        <p:nvSpPr>
          <p:cNvPr id="26" name="TextBox 25">
            <a:extLst>
              <a:ext uri="{FF2B5EF4-FFF2-40B4-BE49-F238E27FC236}">
                <a16:creationId xmlns:a16="http://schemas.microsoft.com/office/drawing/2014/main" id="{D6A129C4-35EB-4654-B6F4-5DD5807D7A42}"/>
              </a:ext>
            </a:extLst>
          </p:cNvPr>
          <p:cNvSpPr txBox="1"/>
          <p:nvPr/>
        </p:nvSpPr>
        <p:spPr>
          <a:xfrm>
            <a:off x="4095750" y="0"/>
            <a:ext cx="7943850" cy="446276"/>
          </a:xfrm>
          <a:prstGeom prst="rect">
            <a:avLst/>
          </a:prstGeom>
          <a:noFill/>
        </p:spPr>
        <p:txBody>
          <a:bodyPr wrap="square">
            <a:spAutoFit/>
          </a:bodyPr>
          <a:lstStyle/>
          <a:p>
            <a:pPr marR="0" lvl="0" algn="r" rtl="1">
              <a:lnSpc>
                <a:spcPct val="115000"/>
              </a:lnSpc>
              <a:spcBef>
                <a:spcPts val="2400"/>
              </a:spcBef>
              <a:spcAft>
                <a:spcPts val="0"/>
              </a:spcAft>
            </a:pPr>
            <a:r>
              <a:rPr lang="ar-SA" sz="2000" b="1" kern="0" dirty="0">
                <a:solidFill>
                  <a:srgbClr val="FFFF00"/>
                </a:solidFill>
                <a:effectLst/>
                <a:latin typeface="B Nazanin" panose="00000400000000000000" pitchFamily="2" charset="-78"/>
                <a:ea typeface="Times New Roman" panose="02020603050405020304" pitchFamily="18" charset="0"/>
                <a:cs typeface="B Titr" panose="00000700000000000000" pitchFamily="2" charset="-78"/>
              </a:rPr>
              <a:t>فرآيند توليد محصول </a:t>
            </a:r>
            <a:r>
              <a:rPr lang="en-US" sz="2000" b="1" kern="0" dirty="0">
                <a:solidFill>
                  <a:srgbClr val="FFFF00"/>
                </a:solidFill>
                <a:ea typeface="Times New Roman" panose="02020603050405020304" pitchFamily="18" charset="0"/>
                <a:cs typeface="B Titr" panose="00000700000000000000" pitchFamily="2" charset="-78"/>
              </a:rPr>
              <a:t>GCL</a:t>
            </a:r>
            <a:r>
              <a:rPr lang="fa-IR" sz="2000" b="1" kern="0" dirty="0">
                <a:solidFill>
                  <a:srgbClr val="FFFF00"/>
                </a:solidFill>
                <a:ea typeface="Times New Roman" panose="02020603050405020304" pitchFamily="18" charset="0"/>
                <a:cs typeface="B Titr" panose="00000700000000000000" pitchFamily="2" charset="-78"/>
              </a:rPr>
              <a:t>  بصورت صنعتی</a:t>
            </a:r>
            <a:endParaRPr lang="en-US" sz="2000" b="1" kern="0" dirty="0">
              <a:solidFill>
                <a:srgbClr val="FFFF00"/>
              </a:solidFill>
              <a:effectLst/>
              <a:latin typeface="B Nazanin" panose="00000400000000000000" pitchFamily="2" charset="-78"/>
              <a:ea typeface="Times New Roman" panose="02020603050405020304" pitchFamily="18" charset="0"/>
              <a:cs typeface="B Titr" panose="00000700000000000000" pitchFamily="2" charset="-78"/>
            </a:endParaRPr>
          </a:p>
        </p:txBody>
      </p:sp>
      <p:sp>
        <p:nvSpPr>
          <p:cNvPr id="22" name="Shape 2556">
            <a:extLst>
              <a:ext uri="{FF2B5EF4-FFF2-40B4-BE49-F238E27FC236}">
                <a16:creationId xmlns:a16="http://schemas.microsoft.com/office/drawing/2014/main" id="{FF5A6B27-E191-4A4B-998B-C33EAD40E685}"/>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3" name="Shape 2556">
            <a:extLst>
              <a:ext uri="{FF2B5EF4-FFF2-40B4-BE49-F238E27FC236}">
                <a16:creationId xmlns:a16="http://schemas.microsoft.com/office/drawing/2014/main" id="{07408F0F-114C-4505-8FBC-33B9A2687088}"/>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7" name="Rounded Rectangle 14">
            <a:extLst>
              <a:ext uri="{FF2B5EF4-FFF2-40B4-BE49-F238E27FC236}">
                <a16:creationId xmlns:a16="http://schemas.microsoft.com/office/drawing/2014/main" id="{5EB660BC-F547-4833-A8DD-D861AC0CE9BB}"/>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28" name="Shape 2556">
            <a:extLst>
              <a:ext uri="{FF2B5EF4-FFF2-40B4-BE49-F238E27FC236}">
                <a16:creationId xmlns:a16="http://schemas.microsoft.com/office/drawing/2014/main" id="{C881FEFF-AF23-4C52-8E5D-1AC820D4C44F}"/>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9" name="Rounded Rectangle 14">
            <a:extLst>
              <a:ext uri="{FF2B5EF4-FFF2-40B4-BE49-F238E27FC236}">
                <a16:creationId xmlns:a16="http://schemas.microsoft.com/office/drawing/2014/main" id="{BF162BBE-7067-42EF-8BB0-24B65D909617}"/>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0" name="Shape 2556">
            <a:extLst>
              <a:ext uri="{FF2B5EF4-FFF2-40B4-BE49-F238E27FC236}">
                <a16:creationId xmlns:a16="http://schemas.microsoft.com/office/drawing/2014/main" id="{429336B4-3D7B-468C-9B1E-49EFD076317C}"/>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1" name="Rounded Rectangle 14">
            <a:extLst>
              <a:ext uri="{FF2B5EF4-FFF2-40B4-BE49-F238E27FC236}">
                <a16:creationId xmlns:a16="http://schemas.microsoft.com/office/drawing/2014/main" id="{D40022A9-199C-4E5B-A9BB-6F335E039947}"/>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32" name="Shape 2556">
            <a:extLst>
              <a:ext uri="{FF2B5EF4-FFF2-40B4-BE49-F238E27FC236}">
                <a16:creationId xmlns:a16="http://schemas.microsoft.com/office/drawing/2014/main" id="{C5943364-FE9D-447D-AD09-3C46F6ABA30A}"/>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3" name="Rounded Rectangle 14">
            <a:extLst>
              <a:ext uri="{FF2B5EF4-FFF2-40B4-BE49-F238E27FC236}">
                <a16:creationId xmlns:a16="http://schemas.microsoft.com/office/drawing/2014/main" id="{2F7650AE-9462-45DB-83E6-0EAC78E02492}"/>
              </a:ext>
            </a:extLst>
          </p:cNvPr>
          <p:cNvSpPr/>
          <p:nvPr/>
        </p:nvSpPr>
        <p:spPr>
          <a:xfrm>
            <a:off x="61356" y="3243095"/>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34" name="Shape 2556">
            <a:extLst>
              <a:ext uri="{FF2B5EF4-FFF2-40B4-BE49-F238E27FC236}">
                <a16:creationId xmlns:a16="http://schemas.microsoft.com/office/drawing/2014/main" id="{92641A29-B8B7-4A4E-96B4-06B620662ADD}"/>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5" name="Rounded Rectangle 14">
            <a:extLst>
              <a:ext uri="{FF2B5EF4-FFF2-40B4-BE49-F238E27FC236}">
                <a16:creationId xmlns:a16="http://schemas.microsoft.com/office/drawing/2014/main" id="{0B1C277F-DF9A-4E66-9FD7-8CF36AD6F629}"/>
              </a:ext>
            </a:extLst>
          </p:cNvPr>
          <p:cNvSpPr/>
          <p:nvPr/>
        </p:nvSpPr>
        <p:spPr>
          <a:xfrm>
            <a:off x="61356" y="4165046"/>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36" name="Shape 2556">
            <a:extLst>
              <a:ext uri="{FF2B5EF4-FFF2-40B4-BE49-F238E27FC236}">
                <a16:creationId xmlns:a16="http://schemas.microsoft.com/office/drawing/2014/main" id="{0377CB31-17D9-46ED-AA52-51A9ABB237AB}"/>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42298823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25"/>
                                        </p:tgtEl>
                                        <p:attrNameLst>
                                          <p:attrName>ppt_w</p:attrName>
                                        </p:attrNameLst>
                                      </p:cBhvr>
                                      <p:tavLst>
                                        <p:tav tm="0">
                                          <p:val>
                                            <p:strVal val="ppt_w"/>
                                          </p:val>
                                        </p:tav>
                                        <p:tav tm="100000">
                                          <p:val>
                                            <p:fltVal val="0"/>
                                          </p:val>
                                        </p:tav>
                                      </p:tavLst>
                                    </p:anim>
                                    <p:anim calcmode="lin" valueType="num">
                                      <p:cBhvr>
                                        <p:cTn id="7" dur="500"/>
                                        <p:tgtEl>
                                          <p:spTgt spid="25"/>
                                        </p:tgtEl>
                                        <p:attrNameLst>
                                          <p:attrName>ppt_h</p:attrName>
                                        </p:attrNameLst>
                                      </p:cBhvr>
                                      <p:tavLst>
                                        <p:tav tm="0">
                                          <p:val>
                                            <p:strVal val="ppt_h"/>
                                          </p:val>
                                        </p:tav>
                                        <p:tav tm="100000">
                                          <p:val>
                                            <p:fltVal val="0"/>
                                          </p:val>
                                        </p:tav>
                                      </p:tavLst>
                                    </p:anim>
                                    <p:animEffect transition="out" filter="fade">
                                      <p:cBhvr>
                                        <p:cTn id="8" dur="500"/>
                                        <p:tgtEl>
                                          <p:spTgt spid="25"/>
                                        </p:tgtEl>
                                      </p:cBhvr>
                                    </p:animEffect>
                                    <p:set>
                                      <p:cBhvr>
                                        <p:cTn id="9"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9D9A0CB2-49AE-4F4C-BDF1-7EFBFA4E8FE0}"/>
              </a:ext>
            </a:extLst>
          </p:cNvPr>
          <p:cNvSpPr/>
          <p:nvPr/>
        </p:nvSpPr>
        <p:spPr>
          <a:xfrm>
            <a:off x="3583709" y="146291"/>
            <a:ext cx="8608291" cy="6822812"/>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D5F028AD-CE08-4D8B-9D1F-74436520BFD3}"/>
              </a:ext>
            </a:extLst>
          </p:cNvPr>
          <p:cNvSpPr txBox="1"/>
          <p:nvPr/>
        </p:nvSpPr>
        <p:spPr>
          <a:xfrm>
            <a:off x="4035972" y="2467463"/>
            <a:ext cx="6001147" cy="1077218"/>
          </a:xfrm>
          <a:prstGeom prst="rect">
            <a:avLst/>
          </a:prstGeom>
          <a:noFill/>
        </p:spPr>
        <p:txBody>
          <a:bodyPr wrap="square">
            <a:spAutoFit/>
          </a:bodyPr>
          <a:lstStyle/>
          <a:p>
            <a:pPr lvl="0" algn="ctr" rtl="1">
              <a:buSzPts val="1200"/>
              <a:defRPr/>
            </a:pPr>
            <a:r>
              <a:rPr lang="fa-IR" sz="4400" dirty="0">
                <a:solidFill>
                  <a:srgbClr val="FFFF00"/>
                </a:solidFill>
                <a:latin typeface="Times New Roman" panose="02020603050405020304" pitchFamily="18" charset="0"/>
                <a:ea typeface="Calibri" panose="020F0502020204030204" pitchFamily="34" charset="0"/>
                <a:cs typeface="B Titr" panose="00000700000000000000" pitchFamily="2" charset="-78"/>
              </a:rPr>
              <a:t>کاربرد  و ویژگی های</a:t>
            </a:r>
            <a:r>
              <a:rPr lang="en-US" sz="4400" dirty="0">
                <a:solidFill>
                  <a:srgbClr val="FFFF00"/>
                </a:solidFill>
                <a:latin typeface="Times New Roman" panose="02020603050405020304" pitchFamily="18" charset="0"/>
                <a:ea typeface="Calibri" panose="020F0502020204030204" pitchFamily="34" charset="0"/>
                <a:cs typeface="B Titr" panose="00000700000000000000" pitchFamily="2" charset="-78"/>
              </a:rPr>
              <a:t>GCL  -</a:t>
            </a:r>
            <a:endParaRPr kumimoji="0" lang="fa-IR" sz="44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ct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p:txBody>
      </p:sp>
      <p:sp>
        <p:nvSpPr>
          <p:cNvPr id="34" name="Shape 2556">
            <a:extLst>
              <a:ext uri="{FF2B5EF4-FFF2-40B4-BE49-F238E27FC236}">
                <a16:creationId xmlns:a16="http://schemas.microsoft.com/office/drawing/2014/main" id="{D676CA6B-0A90-4186-904C-A2C4ACAA4D43}"/>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5" name="Shape 2556">
            <a:extLst>
              <a:ext uri="{FF2B5EF4-FFF2-40B4-BE49-F238E27FC236}">
                <a16:creationId xmlns:a16="http://schemas.microsoft.com/office/drawing/2014/main" id="{D1A4640B-6A08-4851-A754-943CBFCC3472}"/>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6" name="Rounded Rectangle 14">
            <a:extLst>
              <a:ext uri="{FF2B5EF4-FFF2-40B4-BE49-F238E27FC236}">
                <a16:creationId xmlns:a16="http://schemas.microsoft.com/office/drawing/2014/main" id="{879C689D-0658-4367-9623-D86A76A1E581}"/>
              </a:ext>
            </a:extLst>
          </p:cNvPr>
          <p:cNvSpPr/>
          <p:nvPr/>
        </p:nvSpPr>
        <p:spPr>
          <a:xfrm>
            <a:off x="31906" y="5185260"/>
            <a:ext cx="1825470"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37" name="Shape 2556">
            <a:extLst>
              <a:ext uri="{FF2B5EF4-FFF2-40B4-BE49-F238E27FC236}">
                <a16:creationId xmlns:a16="http://schemas.microsoft.com/office/drawing/2014/main" id="{0784C30D-65F5-4C07-A082-DEAECDDC42FC}"/>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8" name="Rounded Rectangle 14">
            <a:extLst>
              <a:ext uri="{FF2B5EF4-FFF2-40B4-BE49-F238E27FC236}">
                <a16:creationId xmlns:a16="http://schemas.microsoft.com/office/drawing/2014/main" id="{26DDC7EB-137A-4469-949E-BAAF36BC2C27}"/>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9" name="Shape 2556">
            <a:extLst>
              <a:ext uri="{FF2B5EF4-FFF2-40B4-BE49-F238E27FC236}">
                <a16:creationId xmlns:a16="http://schemas.microsoft.com/office/drawing/2014/main" id="{8657FF31-1415-4F6E-B10B-C2878F0A81F0}"/>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0" name="Rounded Rectangle 14">
            <a:extLst>
              <a:ext uri="{FF2B5EF4-FFF2-40B4-BE49-F238E27FC236}">
                <a16:creationId xmlns:a16="http://schemas.microsoft.com/office/drawing/2014/main" id="{FEAA5C39-7150-401B-8C1A-2DF0B55B57A8}"/>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1" name="Shape 2556">
            <a:extLst>
              <a:ext uri="{FF2B5EF4-FFF2-40B4-BE49-F238E27FC236}">
                <a16:creationId xmlns:a16="http://schemas.microsoft.com/office/drawing/2014/main" id="{3515AE07-4E0C-4536-8602-5DAA69D0F85A}"/>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2" name="Rounded Rectangle 14">
            <a:extLst>
              <a:ext uri="{FF2B5EF4-FFF2-40B4-BE49-F238E27FC236}">
                <a16:creationId xmlns:a16="http://schemas.microsoft.com/office/drawing/2014/main" id="{094E0FE0-D6B6-4A42-867B-38616BB6CDEC}"/>
              </a:ext>
            </a:extLst>
          </p:cNvPr>
          <p:cNvSpPr/>
          <p:nvPr/>
        </p:nvSpPr>
        <p:spPr>
          <a:xfrm>
            <a:off x="61356" y="3243095"/>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3" name="Shape 2556">
            <a:extLst>
              <a:ext uri="{FF2B5EF4-FFF2-40B4-BE49-F238E27FC236}">
                <a16:creationId xmlns:a16="http://schemas.microsoft.com/office/drawing/2014/main" id="{A0678ECE-AE33-42EF-ABF8-A9BDC5E76704}"/>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4" name="Rounded Rectangle 14">
            <a:extLst>
              <a:ext uri="{FF2B5EF4-FFF2-40B4-BE49-F238E27FC236}">
                <a16:creationId xmlns:a16="http://schemas.microsoft.com/office/drawing/2014/main" id="{B8247A84-7E37-4D03-B9D3-17F0B1784C2A}"/>
              </a:ext>
            </a:extLst>
          </p:cNvPr>
          <p:cNvSpPr/>
          <p:nvPr/>
        </p:nvSpPr>
        <p:spPr>
          <a:xfrm>
            <a:off x="61356" y="4165046"/>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8" name="Shape 2556">
            <a:extLst>
              <a:ext uri="{FF2B5EF4-FFF2-40B4-BE49-F238E27FC236}">
                <a16:creationId xmlns:a16="http://schemas.microsoft.com/office/drawing/2014/main" id="{E287556B-FF10-44A2-8C3A-75183CBCB223}"/>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7544202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9D9A0CB2-49AE-4F4C-BDF1-7EFBFA4E8FE0}"/>
              </a:ext>
            </a:extLst>
          </p:cNvPr>
          <p:cNvSpPr/>
          <p:nvPr/>
        </p:nvSpPr>
        <p:spPr>
          <a:xfrm>
            <a:off x="3742199" y="17594"/>
            <a:ext cx="8388445" cy="6822812"/>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D5F028AD-CE08-4D8B-9D1F-74436520BFD3}"/>
              </a:ext>
            </a:extLst>
          </p:cNvPr>
          <p:cNvSpPr txBox="1"/>
          <p:nvPr/>
        </p:nvSpPr>
        <p:spPr>
          <a:xfrm>
            <a:off x="3471221" y="793960"/>
            <a:ext cx="7943850" cy="1542602"/>
          </a:xfrm>
          <a:prstGeom prst="rect">
            <a:avLst/>
          </a:prstGeom>
          <a:noFill/>
        </p:spPr>
        <p:txBody>
          <a:bodyPr wrap="square">
            <a:spAutoFit/>
          </a:bodyPr>
          <a:lstStyle/>
          <a:p>
            <a:pPr marR="0" lvl="0" algn="r" rtl="1">
              <a:lnSpc>
                <a:spcPct val="112000"/>
              </a:lnSpc>
              <a:spcBef>
                <a:spcPts val="600"/>
              </a:spcBef>
              <a:spcAft>
                <a:spcPts val="0"/>
              </a:spcAft>
              <a:buSzPts val="1200"/>
            </a:pPr>
            <a:r>
              <a:rPr lang="fa-IR"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1- </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استفاده از </a:t>
            </a:r>
            <a:r>
              <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GCL</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در پروژه‌های هيدروليکي</a:t>
            </a:r>
            <a:endPar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p>
            <a:pPr marR="0" lvl="0" algn="r" rtl="1">
              <a:lnSpc>
                <a:spcPct val="112000"/>
              </a:lnSpc>
              <a:spcBef>
                <a:spcPts val="600"/>
              </a:spcBef>
              <a:spcAft>
                <a:spcPts val="0"/>
              </a:spcAft>
              <a:buSzPts val="1200"/>
            </a:pPr>
            <a:r>
              <a:rPr lang="fa-IR"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2- </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استفاده از </a:t>
            </a:r>
            <a:r>
              <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GCL</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در پروژه‌های زیست‌محیطی</a:t>
            </a:r>
            <a:endParaRPr lang="en-US" dirty="0">
              <a:solidFill>
                <a:schemeClr val="bg1"/>
              </a:solidFill>
              <a:latin typeface="Times New Roman" panose="02020603050405020304" pitchFamily="18" charset="0"/>
              <a:ea typeface="Calibri" panose="020F0502020204030204" pitchFamily="34" charset="0"/>
              <a:cs typeface="B Nazanin" panose="00000400000000000000" pitchFamily="2" charset="-78"/>
            </a:endParaRPr>
          </a:p>
          <a:p>
            <a:pPr marR="0" lvl="0" algn="r" rtl="1">
              <a:lnSpc>
                <a:spcPct val="112000"/>
              </a:lnSpc>
              <a:spcBef>
                <a:spcPts val="600"/>
              </a:spcBef>
              <a:spcAft>
                <a:spcPts val="0"/>
              </a:spcAft>
              <a:buSzPts val="1200"/>
            </a:pP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a:t>
            </a:r>
            <a:r>
              <a:rPr lang="fa-IR"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3- </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استفاده از </a:t>
            </a:r>
            <a:r>
              <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GCL</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 در پروژه‌های ساختماني</a:t>
            </a:r>
            <a:endPar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p>
            <a:pPr marR="0" lvl="1" algn="r" defTabSz="914400" rtl="1" eaLnBrk="1" fontAlgn="auto" latinLnBrk="0" hangingPunct="1">
              <a:lnSpc>
                <a:spcPct val="150000"/>
              </a:lnSpc>
              <a:spcBef>
                <a:spcPts val="0"/>
              </a:spcBef>
              <a:spcAft>
                <a:spcPts val="0"/>
              </a:spcAft>
              <a:buClrTx/>
              <a:buSzPts val="1200"/>
              <a:tabLst/>
              <a:defRPr/>
            </a:pPr>
            <a:endParaRPr kumimoji="0" lang="en-US" sz="1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Traditional Arabic" panose="02020603050405020304" pitchFamily="18" charset="-78"/>
            </a:endParaRPr>
          </a:p>
        </p:txBody>
      </p:sp>
      <p:sp>
        <p:nvSpPr>
          <p:cNvPr id="29" name="TextBox 28">
            <a:extLst>
              <a:ext uri="{FF2B5EF4-FFF2-40B4-BE49-F238E27FC236}">
                <a16:creationId xmlns:a16="http://schemas.microsoft.com/office/drawing/2014/main" id="{632539DD-AF70-40C8-844A-8FB1E5E37362}"/>
              </a:ext>
            </a:extLst>
          </p:cNvPr>
          <p:cNvSpPr txBox="1"/>
          <p:nvPr/>
        </p:nvSpPr>
        <p:spPr>
          <a:xfrm>
            <a:off x="3579330" y="93639"/>
            <a:ext cx="8264366" cy="517065"/>
          </a:xfrm>
          <a:prstGeom prst="rect">
            <a:avLst/>
          </a:prstGeom>
          <a:noFill/>
        </p:spPr>
        <p:txBody>
          <a:bodyPr wrap="square">
            <a:spAutoFit/>
          </a:bodyPr>
          <a:lstStyle/>
          <a:p>
            <a:pPr marL="0" marR="0" lvl="0" indent="0" algn="r" defTabSz="914400" rtl="1" eaLnBrk="1" fontAlgn="auto" latinLnBrk="0" hangingPunct="1">
              <a:lnSpc>
                <a:spcPct val="115000"/>
              </a:lnSpc>
              <a:spcBef>
                <a:spcPts val="2400"/>
              </a:spcBef>
              <a:spcAft>
                <a:spcPts val="0"/>
              </a:spcAft>
              <a:buClrTx/>
              <a:buSzTx/>
              <a:buFontTx/>
              <a:buNone/>
              <a:tabLst/>
              <a:defRPr/>
            </a:pPr>
            <a:r>
              <a:rPr lang="ar-SA" sz="2400" dirty="0">
                <a:solidFill>
                  <a:srgbClr val="FFFF00"/>
                </a:solidFill>
                <a:effectLst/>
                <a:latin typeface="Times New Roman" panose="02020603050405020304" pitchFamily="18" charset="0"/>
                <a:ea typeface="Calibri" panose="020F0502020204030204" pitchFamily="34" charset="0"/>
                <a:cs typeface="B Titr" panose="00000700000000000000" pitchFamily="2" charset="-78"/>
              </a:rPr>
              <a:t>کاربردهای </a:t>
            </a:r>
            <a:r>
              <a:rPr lang="en-US" sz="2400" dirty="0">
                <a:solidFill>
                  <a:srgbClr val="FFFF00"/>
                </a:solidFill>
                <a:effectLst/>
                <a:latin typeface="Times New Roman" panose="02020603050405020304" pitchFamily="18" charset="0"/>
                <a:ea typeface="Calibri" panose="020F0502020204030204" pitchFamily="34" charset="0"/>
                <a:cs typeface="B Titr" panose="00000700000000000000" pitchFamily="2" charset="-78"/>
              </a:rPr>
              <a:t>GCL</a:t>
            </a:r>
            <a:endParaRPr kumimoji="0" lang="en-US" sz="2400" b="1" i="0" u="none" strike="noStrike" kern="0" cap="none" spc="0" normalizeH="0" baseline="0" noProof="0" dirty="0">
              <a:ln>
                <a:noFill/>
              </a:ln>
              <a:solidFill>
                <a:srgbClr val="FFFF00"/>
              </a:solidFill>
              <a:effectLst/>
              <a:uLnTx/>
              <a:uFillTx/>
              <a:latin typeface="B Nazanin" panose="00000400000000000000" pitchFamily="2" charset="-78"/>
              <a:ea typeface="Times New Roman" panose="02020603050405020304" pitchFamily="18" charset="0"/>
              <a:cs typeface="B Titr" panose="00000700000000000000" pitchFamily="2" charset="-78"/>
            </a:endParaRPr>
          </a:p>
        </p:txBody>
      </p:sp>
      <p:pic>
        <p:nvPicPr>
          <p:cNvPr id="2050" name="Picture 2">
            <a:extLst>
              <a:ext uri="{FF2B5EF4-FFF2-40B4-BE49-F238E27FC236}">
                <a16:creationId xmlns:a16="http://schemas.microsoft.com/office/drawing/2014/main" id="{6803EA1D-B8D3-4816-B970-B2C2270A27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6118" y="2152865"/>
            <a:ext cx="4714875" cy="3810000"/>
          </a:xfrm>
          <a:prstGeom prst="rect">
            <a:avLst/>
          </a:prstGeom>
          <a:noFill/>
          <a:extLst>
            <a:ext uri="{909E8E84-426E-40DD-AFC4-6F175D3DCCD1}">
              <a14:hiddenFill xmlns:a14="http://schemas.microsoft.com/office/drawing/2010/main">
                <a:solidFill>
                  <a:srgbClr val="FFFFFF"/>
                </a:solidFill>
              </a14:hiddenFill>
            </a:ext>
          </a:extLst>
        </p:spPr>
      </p:pic>
      <p:sp>
        <p:nvSpPr>
          <p:cNvPr id="30" name="Shape 2556">
            <a:extLst>
              <a:ext uri="{FF2B5EF4-FFF2-40B4-BE49-F238E27FC236}">
                <a16:creationId xmlns:a16="http://schemas.microsoft.com/office/drawing/2014/main" id="{720D7BFA-24AF-455D-8C88-BB38E401E541}"/>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1" name="Shape 2556">
            <a:extLst>
              <a:ext uri="{FF2B5EF4-FFF2-40B4-BE49-F238E27FC236}">
                <a16:creationId xmlns:a16="http://schemas.microsoft.com/office/drawing/2014/main" id="{CBF09C57-A99B-49E4-A79D-70B3DBC90181}"/>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2" name="Rounded Rectangle 14">
            <a:extLst>
              <a:ext uri="{FF2B5EF4-FFF2-40B4-BE49-F238E27FC236}">
                <a16:creationId xmlns:a16="http://schemas.microsoft.com/office/drawing/2014/main" id="{D0CDC7FC-8F13-47A8-955D-05D848E9B19B}"/>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33" name="Shape 2556">
            <a:extLst>
              <a:ext uri="{FF2B5EF4-FFF2-40B4-BE49-F238E27FC236}">
                <a16:creationId xmlns:a16="http://schemas.microsoft.com/office/drawing/2014/main" id="{63CF3FDA-CFBC-40D6-B965-7955E8385E02}"/>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4" name="Rounded Rectangle 14">
            <a:extLst>
              <a:ext uri="{FF2B5EF4-FFF2-40B4-BE49-F238E27FC236}">
                <a16:creationId xmlns:a16="http://schemas.microsoft.com/office/drawing/2014/main" id="{4BF1B0CA-66E1-4CF9-BA94-887B8F1B598E}"/>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5" name="Shape 2556">
            <a:extLst>
              <a:ext uri="{FF2B5EF4-FFF2-40B4-BE49-F238E27FC236}">
                <a16:creationId xmlns:a16="http://schemas.microsoft.com/office/drawing/2014/main" id="{E1675A1C-1853-4246-A36B-A61E3DBC6F5D}"/>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6" name="Rounded Rectangle 14">
            <a:extLst>
              <a:ext uri="{FF2B5EF4-FFF2-40B4-BE49-F238E27FC236}">
                <a16:creationId xmlns:a16="http://schemas.microsoft.com/office/drawing/2014/main" id="{35E4E6D0-A817-4012-97AA-D4DA9F64FA14}"/>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37" name="Shape 2556">
            <a:extLst>
              <a:ext uri="{FF2B5EF4-FFF2-40B4-BE49-F238E27FC236}">
                <a16:creationId xmlns:a16="http://schemas.microsoft.com/office/drawing/2014/main" id="{932FAB7C-583E-46DE-A140-13A55147329D}"/>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8" name="Rounded Rectangle 14">
            <a:extLst>
              <a:ext uri="{FF2B5EF4-FFF2-40B4-BE49-F238E27FC236}">
                <a16:creationId xmlns:a16="http://schemas.microsoft.com/office/drawing/2014/main" id="{F1158772-B1FB-4610-9819-308A775444C6}"/>
              </a:ext>
            </a:extLst>
          </p:cNvPr>
          <p:cNvSpPr/>
          <p:nvPr/>
        </p:nvSpPr>
        <p:spPr>
          <a:xfrm>
            <a:off x="61356" y="3243095"/>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39" name="Shape 2556">
            <a:extLst>
              <a:ext uri="{FF2B5EF4-FFF2-40B4-BE49-F238E27FC236}">
                <a16:creationId xmlns:a16="http://schemas.microsoft.com/office/drawing/2014/main" id="{704C75BA-4424-41F0-A976-88040DDC96B4}"/>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0" name="Rounded Rectangle 14">
            <a:extLst>
              <a:ext uri="{FF2B5EF4-FFF2-40B4-BE49-F238E27FC236}">
                <a16:creationId xmlns:a16="http://schemas.microsoft.com/office/drawing/2014/main" id="{AB0FA555-727B-4400-B0F4-6CA832B5ACC4}"/>
              </a:ext>
            </a:extLst>
          </p:cNvPr>
          <p:cNvSpPr/>
          <p:nvPr/>
        </p:nvSpPr>
        <p:spPr>
          <a:xfrm>
            <a:off x="61356" y="4165046"/>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1" name="Shape 2556">
            <a:extLst>
              <a:ext uri="{FF2B5EF4-FFF2-40B4-BE49-F238E27FC236}">
                <a16:creationId xmlns:a16="http://schemas.microsoft.com/office/drawing/2014/main" id="{EA636652-045E-49DB-8D24-F5CC11433F4A}"/>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12211942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A5C30D82-AF2C-4016-AFA4-FE5FFE5806DE}"/>
              </a:ext>
            </a:extLst>
          </p:cNvPr>
          <p:cNvSpPr/>
          <p:nvPr/>
        </p:nvSpPr>
        <p:spPr>
          <a:xfrm>
            <a:off x="2763603" y="-28081"/>
            <a:ext cx="9266769" cy="6787624"/>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marL="0" marR="0" lvl="0" indent="0" algn="just" defTabSz="914400" rtl="1" eaLnBrk="1" fontAlgn="auto" latinLnBrk="0" hangingPunct="1">
              <a:lnSpc>
                <a:spcPct val="150000"/>
              </a:lnSpc>
              <a:spcBef>
                <a:spcPts val="0"/>
              </a:spcBef>
              <a:spcAft>
                <a:spcPts val="800"/>
              </a:spcAft>
              <a:buClrTx/>
              <a:buSzTx/>
              <a:buFontTx/>
              <a:buNone/>
              <a:tabLst/>
              <a:defRPr/>
            </a:pPr>
            <a:endParaRPr kumimoji="0" lang="fa-IR" sz="2400" b="1" i="0" u="none" strike="noStrike" kern="1200" cap="none" spc="0" normalizeH="0" baseline="0" noProof="0" dirty="0">
              <a:ln>
                <a:noFill/>
              </a:ln>
              <a:solidFill>
                <a:prstClr val="white"/>
              </a:solidFill>
              <a:effectLst/>
              <a:uLnTx/>
              <a:uFillTx/>
              <a:latin typeface="ذ"/>
              <a:ea typeface="Calibri" panose="020F0502020204030204" pitchFamily="34" charset="0"/>
              <a:cs typeface="B Titr" panose="00000700000000000000" pitchFamily="2" charset="-78"/>
            </a:endParaRPr>
          </a:p>
        </p:txBody>
      </p:sp>
      <p:sp>
        <p:nvSpPr>
          <p:cNvPr id="19" name="TextBox 18">
            <a:extLst>
              <a:ext uri="{FF2B5EF4-FFF2-40B4-BE49-F238E27FC236}">
                <a16:creationId xmlns:a16="http://schemas.microsoft.com/office/drawing/2014/main" id="{E38199B8-5941-4159-8642-7A91C8E16CC8}"/>
              </a:ext>
            </a:extLst>
          </p:cNvPr>
          <p:cNvSpPr txBox="1"/>
          <p:nvPr/>
        </p:nvSpPr>
        <p:spPr>
          <a:xfrm>
            <a:off x="3053478" y="207442"/>
            <a:ext cx="8264366" cy="473206"/>
          </a:xfrm>
          <a:prstGeom prst="rect">
            <a:avLst/>
          </a:prstGeom>
          <a:noFill/>
        </p:spPr>
        <p:txBody>
          <a:bodyPr wrap="square">
            <a:spAutoFit/>
          </a:bodyPr>
          <a:lstStyle/>
          <a:p>
            <a:pPr marR="0" lvl="0" algn="just" defTabSz="914400" rtl="1" eaLnBrk="1" fontAlgn="auto" latinLnBrk="0" hangingPunct="1">
              <a:lnSpc>
                <a:spcPct val="150000"/>
              </a:lnSpc>
              <a:spcBef>
                <a:spcPts val="0"/>
              </a:spcBef>
              <a:spcAft>
                <a:spcPts val="800"/>
              </a:spcAft>
              <a:buClrTx/>
              <a:buSzTx/>
              <a:tabLst/>
              <a:defRPr/>
            </a:pPr>
            <a:r>
              <a:rPr lang="fa-IR" sz="1800" dirty="0">
                <a:solidFill>
                  <a:schemeClr val="bg1"/>
                </a:solidFill>
                <a:effectLst/>
                <a:latin typeface="Calibri" panose="020F0502020204030204" pitchFamily="34" charset="0"/>
                <a:ea typeface="Calibri" panose="020F0502020204030204" pitchFamily="34" charset="0"/>
                <a:cs typeface="B Nazanin" panose="00000400000000000000" pitchFamily="2" charset="-78"/>
              </a:rPr>
              <a:t>4- </a:t>
            </a:r>
            <a:r>
              <a:rPr lang="ar-SA" sz="1800" dirty="0">
                <a:solidFill>
                  <a:schemeClr val="bg1"/>
                </a:solidFill>
                <a:effectLst/>
                <a:latin typeface="Calibri" panose="020F0502020204030204" pitchFamily="34" charset="0"/>
                <a:ea typeface="Calibri" panose="020F0502020204030204" pitchFamily="34" charset="0"/>
                <a:cs typeface="B Nazanin" panose="00000400000000000000" pitchFamily="2" charset="-78"/>
              </a:rPr>
              <a:t>پوشش نهایی محل‌های دفن پسماند یا خاک‌های آلوده (لندفیل‌ها)</a:t>
            </a:r>
            <a:endParaRPr kumimoji="0" lang="fa-IR" sz="2400" b="1" i="0" u="none" strike="noStrike" kern="1200" cap="none" spc="0" normalizeH="0" baseline="0" noProof="0" dirty="0">
              <a:ln>
                <a:noFill/>
              </a:ln>
              <a:solidFill>
                <a:schemeClr val="bg1"/>
              </a:solidFill>
              <a:effectLst/>
              <a:uLnTx/>
              <a:uFillTx/>
              <a:latin typeface="ذ"/>
              <a:ea typeface="Calibri" panose="020F0502020204030204" pitchFamily="34" charset="0"/>
              <a:cs typeface="B Titr" panose="00000700000000000000" pitchFamily="2" charset="-78"/>
            </a:endParaRPr>
          </a:p>
        </p:txBody>
      </p:sp>
      <p:sp>
        <p:nvSpPr>
          <p:cNvPr id="2" name="Rectangle 2">
            <a:extLst>
              <a:ext uri="{FF2B5EF4-FFF2-40B4-BE49-F238E27FC236}">
                <a16:creationId xmlns:a16="http://schemas.microsoft.com/office/drawing/2014/main" id="{27BD5FB0-B267-1B51-8B77-46EC15B119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FD6A6076-DB45-7EC3-2BE9-570E98FC708A}"/>
              </a:ext>
            </a:extLst>
          </p:cNvPr>
          <p:cNvPicPr>
            <a:picLocks noChangeAspect="1"/>
          </p:cNvPicPr>
          <p:nvPr/>
        </p:nvPicPr>
        <p:blipFill rotWithShape="1">
          <a:blip r:embed="rId2">
            <a:extLst>
              <a:ext uri="{28A0092B-C50C-407E-A947-70E740481C1C}">
                <a14:useLocalDpi xmlns:a14="http://schemas.microsoft.com/office/drawing/2010/main" val="0"/>
              </a:ext>
            </a:extLst>
          </a:blip>
          <a:srcRect t="9597" r="27900" b="14698"/>
          <a:stretch/>
        </p:blipFill>
        <p:spPr bwMode="auto">
          <a:xfrm>
            <a:off x="4411979" y="888090"/>
            <a:ext cx="6602554" cy="4078048"/>
          </a:xfrm>
          <a:prstGeom prst="rect">
            <a:avLst/>
          </a:prstGeom>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7A98C6B0-D340-0DA4-1E84-E9F76076BCE3}"/>
              </a:ext>
            </a:extLst>
          </p:cNvPr>
          <p:cNvSpPr txBox="1"/>
          <p:nvPr/>
        </p:nvSpPr>
        <p:spPr>
          <a:xfrm>
            <a:off x="3581073" y="4931887"/>
            <a:ext cx="8264366" cy="388568"/>
          </a:xfrm>
          <a:prstGeom prst="rect">
            <a:avLst/>
          </a:prstGeom>
          <a:noFill/>
        </p:spPr>
        <p:txBody>
          <a:bodyPr wrap="square">
            <a:spAutoFit/>
          </a:bodyPr>
          <a:lstStyle/>
          <a:p>
            <a:pPr marR="0" lvl="0" algn="ctr" defTabSz="914400" rtl="1" eaLnBrk="1" fontAlgn="auto" latinLnBrk="0" hangingPunct="1">
              <a:lnSpc>
                <a:spcPct val="150000"/>
              </a:lnSpc>
              <a:spcBef>
                <a:spcPts val="0"/>
              </a:spcBef>
              <a:spcAft>
                <a:spcPts val="800"/>
              </a:spcAft>
              <a:buClrTx/>
              <a:buSzTx/>
              <a:tabLst/>
              <a:defRPr/>
            </a:pPr>
            <a:r>
              <a:rPr lang="ar-SA" sz="1400" b="1" dirty="0">
                <a:solidFill>
                  <a:schemeClr val="bg1"/>
                </a:solidFill>
                <a:effectLst/>
                <a:latin typeface="Calibri" panose="020F0502020204030204" pitchFamily="34" charset="0"/>
                <a:ea typeface="Calibri" panose="020F0502020204030204" pitchFamily="34" charset="0"/>
                <a:cs typeface="B Nazanin" panose="00000400000000000000" pitchFamily="2" charset="-78"/>
              </a:rPr>
              <a:t>نمایی از محل دفن زباله (لندفیل)</a:t>
            </a:r>
            <a:endParaRPr kumimoji="0" lang="fa-IR" b="1" i="0" u="none" strike="noStrike" kern="1200" cap="none" spc="0" normalizeH="0" baseline="0" noProof="0" dirty="0">
              <a:ln>
                <a:noFill/>
              </a:ln>
              <a:solidFill>
                <a:schemeClr val="bg1"/>
              </a:solidFill>
              <a:effectLst/>
              <a:uLnTx/>
              <a:uFillTx/>
              <a:latin typeface="ذ"/>
              <a:ea typeface="Calibri" panose="020F0502020204030204" pitchFamily="34" charset="0"/>
              <a:cs typeface="B Titr" panose="00000700000000000000" pitchFamily="2" charset="-78"/>
            </a:endParaRPr>
          </a:p>
        </p:txBody>
      </p:sp>
      <p:sp>
        <p:nvSpPr>
          <p:cNvPr id="25" name="Shape 2556">
            <a:extLst>
              <a:ext uri="{FF2B5EF4-FFF2-40B4-BE49-F238E27FC236}">
                <a16:creationId xmlns:a16="http://schemas.microsoft.com/office/drawing/2014/main" id="{E4C1D4C2-1D9B-47E3-8088-8755AA6BDD2B}"/>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6" name="Shape 2556">
            <a:extLst>
              <a:ext uri="{FF2B5EF4-FFF2-40B4-BE49-F238E27FC236}">
                <a16:creationId xmlns:a16="http://schemas.microsoft.com/office/drawing/2014/main" id="{FF49DC1B-6912-4002-9110-453A5B287CBB}"/>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7" name="Rounded Rectangle 14">
            <a:extLst>
              <a:ext uri="{FF2B5EF4-FFF2-40B4-BE49-F238E27FC236}">
                <a16:creationId xmlns:a16="http://schemas.microsoft.com/office/drawing/2014/main" id="{0A40CD58-8A22-4FB9-916D-1512EBBC8EDA}"/>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28" name="Shape 2556">
            <a:extLst>
              <a:ext uri="{FF2B5EF4-FFF2-40B4-BE49-F238E27FC236}">
                <a16:creationId xmlns:a16="http://schemas.microsoft.com/office/drawing/2014/main" id="{24E351F8-2FCD-4043-B789-BC5CDC3E077E}"/>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9" name="Rounded Rectangle 14">
            <a:extLst>
              <a:ext uri="{FF2B5EF4-FFF2-40B4-BE49-F238E27FC236}">
                <a16:creationId xmlns:a16="http://schemas.microsoft.com/office/drawing/2014/main" id="{7FE5F4BC-F6B2-4FE4-9194-5E04B2D11D30}"/>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0" name="Shape 2556">
            <a:extLst>
              <a:ext uri="{FF2B5EF4-FFF2-40B4-BE49-F238E27FC236}">
                <a16:creationId xmlns:a16="http://schemas.microsoft.com/office/drawing/2014/main" id="{F849C28F-75ED-439C-8364-2EE09098BA43}"/>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1" name="Rounded Rectangle 14">
            <a:extLst>
              <a:ext uri="{FF2B5EF4-FFF2-40B4-BE49-F238E27FC236}">
                <a16:creationId xmlns:a16="http://schemas.microsoft.com/office/drawing/2014/main" id="{A110EDF9-CA71-405F-9EB3-1B39F05C65A7}"/>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32" name="Shape 2556">
            <a:extLst>
              <a:ext uri="{FF2B5EF4-FFF2-40B4-BE49-F238E27FC236}">
                <a16:creationId xmlns:a16="http://schemas.microsoft.com/office/drawing/2014/main" id="{7202FE61-4AC5-4828-803E-58DD15EFAED9}"/>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3" name="Rounded Rectangle 14">
            <a:extLst>
              <a:ext uri="{FF2B5EF4-FFF2-40B4-BE49-F238E27FC236}">
                <a16:creationId xmlns:a16="http://schemas.microsoft.com/office/drawing/2014/main" id="{29EF561B-906E-4C3C-8A59-2F04D37AF610}"/>
              </a:ext>
            </a:extLst>
          </p:cNvPr>
          <p:cNvSpPr/>
          <p:nvPr/>
        </p:nvSpPr>
        <p:spPr>
          <a:xfrm>
            <a:off x="61356" y="3243095"/>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34" name="Shape 2556">
            <a:extLst>
              <a:ext uri="{FF2B5EF4-FFF2-40B4-BE49-F238E27FC236}">
                <a16:creationId xmlns:a16="http://schemas.microsoft.com/office/drawing/2014/main" id="{428B8DF9-613F-46FE-B713-AE924FE605DF}"/>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5" name="Rounded Rectangle 14">
            <a:extLst>
              <a:ext uri="{FF2B5EF4-FFF2-40B4-BE49-F238E27FC236}">
                <a16:creationId xmlns:a16="http://schemas.microsoft.com/office/drawing/2014/main" id="{131156F3-5053-4632-9348-DF5DC63CED25}"/>
              </a:ext>
            </a:extLst>
          </p:cNvPr>
          <p:cNvSpPr/>
          <p:nvPr/>
        </p:nvSpPr>
        <p:spPr>
          <a:xfrm>
            <a:off x="61356" y="4165046"/>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36" name="Shape 2556">
            <a:extLst>
              <a:ext uri="{FF2B5EF4-FFF2-40B4-BE49-F238E27FC236}">
                <a16:creationId xmlns:a16="http://schemas.microsoft.com/office/drawing/2014/main" id="{E4ECCC1A-67A4-4CBF-B916-7DFF13F3B0D1}"/>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105324552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9D9A0CB2-49AE-4F4C-BDF1-7EFBFA4E8FE0}"/>
              </a:ext>
            </a:extLst>
          </p:cNvPr>
          <p:cNvSpPr/>
          <p:nvPr/>
        </p:nvSpPr>
        <p:spPr>
          <a:xfrm>
            <a:off x="3689744" y="-91277"/>
            <a:ext cx="8502256" cy="6822812"/>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D5F028AD-CE08-4D8B-9D1F-74436520BFD3}"/>
              </a:ext>
            </a:extLst>
          </p:cNvPr>
          <p:cNvSpPr txBox="1"/>
          <p:nvPr/>
        </p:nvSpPr>
        <p:spPr>
          <a:xfrm>
            <a:off x="4305769" y="126465"/>
            <a:ext cx="7943850" cy="1883657"/>
          </a:xfrm>
          <a:prstGeom prst="rect">
            <a:avLst/>
          </a:prstGeom>
          <a:noFill/>
        </p:spPr>
        <p:txBody>
          <a:bodyPr wrap="square">
            <a:spAutoFit/>
          </a:bodyPr>
          <a:lstStyle/>
          <a:p>
            <a:pPr marR="0" lvl="1" algn="r" rtl="1">
              <a:lnSpc>
                <a:spcPct val="150000"/>
              </a:lnSpc>
              <a:spcBef>
                <a:spcPts val="0"/>
              </a:spcBef>
              <a:spcAft>
                <a:spcPts val="0"/>
              </a:spcAft>
              <a:buSzPts val="1200"/>
            </a:pPr>
            <a:r>
              <a:rPr lang="en-US" sz="2000" dirty="0">
                <a:solidFill>
                  <a:schemeClr val="bg1"/>
                </a:solidFill>
                <a:effectLst/>
                <a:latin typeface="B Nazanin" panose="00000400000000000000" pitchFamily="2" charset="-78"/>
                <a:ea typeface="Times New Roman" panose="02020603050405020304" pitchFamily="18" charset="0"/>
                <a:cs typeface="B Nazanin" panose="00000400000000000000" pitchFamily="2" charset="-78"/>
              </a:rPr>
              <a:t> </a:t>
            </a:r>
            <a:r>
              <a:rPr lang="fa-IR" sz="2000" dirty="0">
                <a:solidFill>
                  <a:schemeClr val="bg1"/>
                </a:solidFill>
                <a:effectLst/>
                <a:latin typeface="B Nazanin" panose="00000400000000000000" pitchFamily="2" charset="-78"/>
                <a:ea typeface="Times New Roman" panose="02020603050405020304" pitchFamily="18" charset="0"/>
                <a:cs typeface="B Nazanin" panose="00000400000000000000" pitchFamily="2" charset="-78"/>
              </a:rPr>
              <a:t>5- </a:t>
            </a:r>
            <a:r>
              <a:rPr lang="ar-SA" sz="2000" dirty="0">
                <a:solidFill>
                  <a:schemeClr val="bg1"/>
                </a:solidFill>
                <a:effectLst/>
                <a:latin typeface="B Nazanin" panose="00000400000000000000" pitchFamily="2" charset="-78"/>
                <a:ea typeface="Times New Roman" panose="02020603050405020304" pitchFamily="18" charset="0"/>
                <a:cs typeface="B Nazanin" panose="00000400000000000000" pitchFamily="2" charset="-78"/>
              </a:rPr>
              <a:t>لایه محافظ ژئوممبران </a:t>
            </a:r>
            <a:endParaRPr lang="en-US" sz="2000" dirty="0">
              <a:solidFill>
                <a:schemeClr val="bg1"/>
              </a:solidFill>
              <a:effectLst/>
              <a:latin typeface="Times New Roman" panose="02020603050405020304" pitchFamily="18" charset="0"/>
              <a:ea typeface="Times New Roman" panose="02020603050405020304" pitchFamily="18" charset="0"/>
              <a:cs typeface="B Nazanin" panose="00000400000000000000" pitchFamily="2" charset="-78"/>
            </a:endParaRPr>
          </a:p>
          <a:p>
            <a:pPr marR="0" lvl="1" algn="r" rtl="1">
              <a:lnSpc>
                <a:spcPct val="150000"/>
              </a:lnSpc>
              <a:spcBef>
                <a:spcPts val="0"/>
              </a:spcBef>
              <a:spcAft>
                <a:spcPts val="0"/>
              </a:spcAft>
              <a:buSzPts val="1200"/>
            </a:pPr>
            <a:r>
              <a:rPr lang="en-US" sz="2000" dirty="0">
                <a:solidFill>
                  <a:schemeClr val="bg1"/>
                </a:solidFill>
                <a:effectLst/>
                <a:latin typeface="B Nazanin" panose="00000400000000000000" pitchFamily="2" charset="-78"/>
                <a:ea typeface="Times New Roman" panose="02020603050405020304" pitchFamily="18" charset="0"/>
                <a:cs typeface="B Nazanin" panose="00000400000000000000" pitchFamily="2" charset="-78"/>
              </a:rPr>
              <a:t> </a:t>
            </a:r>
            <a:r>
              <a:rPr lang="fa-IR" sz="2000" dirty="0">
                <a:solidFill>
                  <a:schemeClr val="bg1"/>
                </a:solidFill>
                <a:effectLst/>
                <a:latin typeface="B Nazanin" panose="00000400000000000000" pitchFamily="2" charset="-78"/>
                <a:ea typeface="Times New Roman" panose="02020603050405020304" pitchFamily="18" charset="0"/>
                <a:cs typeface="B Nazanin" panose="00000400000000000000" pitchFamily="2" charset="-78"/>
              </a:rPr>
              <a:t>6- </a:t>
            </a:r>
            <a:r>
              <a:rPr lang="ar-SA" sz="2000" dirty="0">
                <a:solidFill>
                  <a:schemeClr val="bg1"/>
                </a:solidFill>
                <a:effectLst/>
                <a:latin typeface="B Nazanin" panose="00000400000000000000" pitchFamily="2" charset="-78"/>
                <a:ea typeface="Times New Roman" panose="02020603050405020304" pitchFamily="18" charset="0"/>
                <a:cs typeface="B Nazanin" panose="00000400000000000000" pitchFamily="2" charset="-78"/>
              </a:rPr>
              <a:t>ساخت غشاهای نفوذ ناپذیر در برابر بخار و گاز</a:t>
            </a:r>
            <a:endParaRPr lang="en-US" sz="2000" dirty="0">
              <a:solidFill>
                <a:schemeClr val="bg1"/>
              </a:solidFill>
              <a:effectLst/>
              <a:latin typeface="B Nazanin" panose="00000400000000000000" pitchFamily="2" charset="-78"/>
              <a:ea typeface="Times New Roman" panose="02020603050405020304" pitchFamily="18" charset="0"/>
              <a:cs typeface="B Nazanin" panose="00000400000000000000" pitchFamily="2" charset="-78"/>
            </a:endParaRPr>
          </a:p>
          <a:p>
            <a:pPr lvl="1" algn="r" rtl="1">
              <a:lnSpc>
                <a:spcPct val="150000"/>
              </a:lnSpc>
              <a:buSzPts val="1200"/>
            </a:pPr>
            <a:r>
              <a:rPr lang="fa-IR" sz="2000" dirty="0">
                <a:solidFill>
                  <a:schemeClr val="bg1"/>
                </a:solidFill>
                <a:latin typeface="Times New Roman" panose="02020603050405020304" pitchFamily="18" charset="0"/>
                <a:ea typeface="Times New Roman" panose="02020603050405020304" pitchFamily="18" charset="0"/>
                <a:cs typeface="B Nazanin" panose="00000400000000000000" pitchFamily="2" charset="-78"/>
              </a:rPr>
              <a:t>7- ا</a:t>
            </a:r>
            <a:r>
              <a:rPr lang="ar-SA" sz="2000" dirty="0">
                <a:solidFill>
                  <a:schemeClr val="bg1"/>
                </a:solidFill>
                <a:effectLst/>
                <a:latin typeface="Times New Roman" panose="02020603050405020304" pitchFamily="18" charset="0"/>
                <a:ea typeface="Times New Roman" panose="02020603050405020304" pitchFamily="18" charset="0"/>
                <a:cs typeface="B Nazanin" panose="00000400000000000000" pitchFamily="2" charset="-78"/>
              </a:rPr>
              <a:t>ستفاده در کف و دیواره سدها </a:t>
            </a:r>
            <a:endParaRPr lang="en-US" sz="2000" dirty="0">
              <a:solidFill>
                <a:schemeClr val="bg1"/>
              </a:solidFill>
              <a:effectLst/>
              <a:latin typeface="Times New Roman" panose="02020603050405020304" pitchFamily="18" charset="0"/>
              <a:ea typeface="Times New Roman" panose="02020603050405020304" pitchFamily="18" charset="0"/>
              <a:cs typeface="B Nazanin" panose="00000400000000000000" pitchFamily="2" charset="-78"/>
            </a:endParaRPr>
          </a:p>
          <a:p>
            <a:pPr marR="0" lvl="1" algn="r" rtl="1">
              <a:lnSpc>
                <a:spcPct val="150000"/>
              </a:lnSpc>
              <a:spcBef>
                <a:spcPts val="0"/>
              </a:spcBef>
              <a:spcAft>
                <a:spcPts val="0"/>
              </a:spcAft>
              <a:buSzPts val="1200"/>
            </a:pPr>
            <a:endParaRPr lang="en-US" sz="2000" dirty="0">
              <a:solidFill>
                <a:schemeClr val="bg1"/>
              </a:solidFill>
              <a:effectLst/>
              <a:latin typeface="Times New Roman" panose="02020603050405020304" pitchFamily="18" charset="0"/>
              <a:ea typeface="Times New Roman" panose="02020603050405020304" pitchFamily="18" charset="0"/>
              <a:cs typeface="B Nazanin" panose="00000400000000000000" pitchFamily="2" charset="-78"/>
            </a:endParaRPr>
          </a:p>
        </p:txBody>
      </p:sp>
      <p:pic>
        <p:nvPicPr>
          <p:cNvPr id="4" name="Picture 3">
            <a:extLst>
              <a:ext uri="{FF2B5EF4-FFF2-40B4-BE49-F238E27FC236}">
                <a16:creationId xmlns:a16="http://schemas.microsoft.com/office/drawing/2014/main" id="{53EBFBC2-E9CB-39BE-E8E5-B462A4964BC4}"/>
              </a:ext>
            </a:extLst>
          </p:cNvPr>
          <p:cNvPicPr>
            <a:picLocks noChangeAspect="1"/>
          </p:cNvPicPr>
          <p:nvPr/>
        </p:nvPicPr>
        <p:blipFill rotWithShape="1">
          <a:blip r:embed="rId2">
            <a:extLst>
              <a:ext uri="{28A0092B-C50C-407E-A947-70E740481C1C}">
                <a14:useLocalDpi xmlns:a14="http://schemas.microsoft.com/office/drawing/2010/main" val="0"/>
              </a:ext>
            </a:extLst>
          </a:blip>
          <a:srcRect b="7421"/>
          <a:stretch/>
        </p:blipFill>
        <p:spPr bwMode="auto">
          <a:xfrm>
            <a:off x="3673255" y="1987330"/>
            <a:ext cx="8457389" cy="3480258"/>
          </a:xfrm>
          <a:prstGeom prst="rect">
            <a:avLst/>
          </a:prstGeom>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A369742B-3B42-622A-6070-02946870E41D}"/>
              </a:ext>
            </a:extLst>
          </p:cNvPr>
          <p:cNvSpPr txBox="1"/>
          <p:nvPr/>
        </p:nvSpPr>
        <p:spPr>
          <a:xfrm>
            <a:off x="3632125" y="5467588"/>
            <a:ext cx="8264366" cy="388568"/>
          </a:xfrm>
          <a:prstGeom prst="rect">
            <a:avLst/>
          </a:prstGeom>
          <a:noFill/>
        </p:spPr>
        <p:txBody>
          <a:bodyPr wrap="square">
            <a:spAutoFit/>
          </a:bodyPr>
          <a:lstStyle/>
          <a:p>
            <a:pPr marR="0" lvl="0" algn="ctr" defTabSz="914400" rtl="1" eaLnBrk="1" fontAlgn="auto" latinLnBrk="0" hangingPunct="1">
              <a:lnSpc>
                <a:spcPct val="150000"/>
              </a:lnSpc>
              <a:spcBef>
                <a:spcPts val="0"/>
              </a:spcBef>
              <a:spcAft>
                <a:spcPts val="800"/>
              </a:spcAft>
              <a:buClrTx/>
              <a:buSzTx/>
              <a:tabLst/>
              <a:defRPr/>
            </a:pPr>
            <a:r>
              <a:rPr lang="ar-SA" sz="1400" b="1" dirty="0">
                <a:solidFill>
                  <a:schemeClr val="bg1"/>
                </a:solidFill>
                <a:effectLst/>
                <a:latin typeface="Calibri" panose="020F0502020204030204" pitchFamily="34" charset="0"/>
                <a:ea typeface="Calibri" panose="020F0502020204030204" pitchFamily="34" charset="0"/>
                <a:cs typeface="B Nazanin" panose="00000400000000000000" pitchFamily="2" charset="-78"/>
              </a:rPr>
              <a:t>سدها و مخازن ذخیره آب اجرا شده</a:t>
            </a:r>
            <a:endParaRPr kumimoji="0" lang="fa-IR" sz="1400" b="1" i="0" u="none" strike="noStrike" kern="1200" cap="none" spc="0" normalizeH="0" baseline="0" noProof="0" dirty="0">
              <a:ln>
                <a:noFill/>
              </a:ln>
              <a:solidFill>
                <a:schemeClr val="bg1"/>
              </a:solidFill>
              <a:effectLst/>
              <a:uLnTx/>
              <a:uFillTx/>
              <a:latin typeface="ذ"/>
              <a:ea typeface="Calibri" panose="020F0502020204030204" pitchFamily="34" charset="0"/>
              <a:cs typeface="B Titr" panose="00000700000000000000" pitchFamily="2" charset="-78"/>
            </a:endParaRPr>
          </a:p>
        </p:txBody>
      </p:sp>
      <p:sp>
        <p:nvSpPr>
          <p:cNvPr id="29" name="Shape 2556">
            <a:extLst>
              <a:ext uri="{FF2B5EF4-FFF2-40B4-BE49-F238E27FC236}">
                <a16:creationId xmlns:a16="http://schemas.microsoft.com/office/drawing/2014/main" id="{FEF319D8-E956-42D4-915D-04514980B507}"/>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0" name="Shape 2556">
            <a:extLst>
              <a:ext uri="{FF2B5EF4-FFF2-40B4-BE49-F238E27FC236}">
                <a16:creationId xmlns:a16="http://schemas.microsoft.com/office/drawing/2014/main" id="{99F7D964-62F1-4DAF-9948-229FB96E4428}"/>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1" name="Rounded Rectangle 14">
            <a:extLst>
              <a:ext uri="{FF2B5EF4-FFF2-40B4-BE49-F238E27FC236}">
                <a16:creationId xmlns:a16="http://schemas.microsoft.com/office/drawing/2014/main" id="{10417EE2-512E-49D5-AC53-81FF78774D83}"/>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32" name="Shape 2556">
            <a:extLst>
              <a:ext uri="{FF2B5EF4-FFF2-40B4-BE49-F238E27FC236}">
                <a16:creationId xmlns:a16="http://schemas.microsoft.com/office/drawing/2014/main" id="{7A9A0B43-CB8D-46FD-BA38-339A31EB2A29}"/>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3" name="Rounded Rectangle 14">
            <a:extLst>
              <a:ext uri="{FF2B5EF4-FFF2-40B4-BE49-F238E27FC236}">
                <a16:creationId xmlns:a16="http://schemas.microsoft.com/office/drawing/2014/main" id="{63F10B3D-DDC3-476E-A89C-D5340B1A7C23}"/>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4" name="Shape 2556">
            <a:extLst>
              <a:ext uri="{FF2B5EF4-FFF2-40B4-BE49-F238E27FC236}">
                <a16:creationId xmlns:a16="http://schemas.microsoft.com/office/drawing/2014/main" id="{A9FA3B22-3ADC-49D7-BC50-4C23A37CE98E}"/>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5" name="Rounded Rectangle 14">
            <a:extLst>
              <a:ext uri="{FF2B5EF4-FFF2-40B4-BE49-F238E27FC236}">
                <a16:creationId xmlns:a16="http://schemas.microsoft.com/office/drawing/2014/main" id="{3494E7E2-B9BB-44D6-88F3-9778498F86B1}"/>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36" name="Shape 2556">
            <a:extLst>
              <a:ext uri="{FF2B5EF4-FFF2-40B4-BE49-F238E27FC236}">
                <a16:creationId xmlns:a16="http://schemas.microsoft.com/office/drawing/2014/main" id="{A6F44725-6809-493E-9891-9AC8AA256858}"/>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7" name="Rounded Rectangle 14">
            <a:extLst>
              <a:ext uri="{FF2B5EF4-FFF2-40B4-BE49-F238E27FC236}">
                <a16:creationId xmlns:a16="http://schemas.microsoft.com/office/drawing/2014/main" id="{AB89350A-F427-4E2F-B8BC-95633BE257DF}"/>
              </a:ext>
            </a:extLst>
          </p:cNvPr>
          <p:cNvSpPr/>
          <p:nvPr/>
        </p:nvSpPr>
        <p:spPr>
          <a:xfrm>
            <a:off x="61356" y="3243095"/>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38" name="Shape 2556">
            <a:extLst>
              <a:ext uri="{FF2B5EF4-FFF2-40B4-BE49-F238E27FC236}">
                <a16:creationId xmlns:a16="http://schemas.microsoft.com/office/drawing/2014/main" id="{EEC0A75E-0623-4DDF-AF8D-F48ECB47049F}"/>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9" name="Rounded Rectangle 14">
            <a:extLst>
              <a:ext uri="{FF2B5EF4-FFF2-40B4-BE49-F238E27FC236}">
                <a16:creationId xmlns:a16="http://schemas.microsoft.com/office/drawing/2014/main" id="{B2CD34B6-2121-470D-A8DF-D7524274DB53}"/>
              </a:ext>
            </a:extLst>
          </p:cNvPr>
          <p:cNvSpPr/>
          <p:nvPr/>
        </p:nvSpPr>
        <p:spPr>
          <a:xfrm>
            <a:off x="61356" y="4165046"/>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0" name="Shape 2556">
            <a:extLst>
              <a:ext uri="{FF2B5EF4-FFF2-40B4-BE49-F238E27FC236}">
                <a16:creationId xmlns:a16="http://schemas.microsoft.com/office/drawing/2014/main" id="{6CD1A47F-ADD6-4F10-BCDC-5CB504EE38B4}"/>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394605418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9D9A0CB2-49AE-4F4C-BDF1-7EFBFA4E8FE0}"/>
              </a:ext>
            </a:extLst>
          </p:cNvPr>
          <p:cNvSpPr/>
          <p:nvPr/>
        </p:nvSpPr>
        <p:spPr>
          <a:xfrm>
            <a:off x="3583709" y="146291"/>
            <a:ext cx="8608291" cy="6822812"/>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D5F028AD-CE08-4D8B-9D1F-74436520BFD3}"/>
              </a:ext>
            </a:extLst>
          </p:cNvPr>
          <p:cNvSpPr txBox="1"/>
          <p:nvPr/>
        </p:nvSpPr>
        <p:spPr>
          <a:xfrm>
            <a:off x="3752132" y="260758"/>
            <a:ext cx="8271443" cy="888705"/>
          </a:xfrm>
          <a:prstGeom prst="rect">
            <a:avLst/>
          </a:prstGeom>
          <a:noFill/>
        </p:spPr>
        <p:txBody>
          <a:bodyPr wrap="square">
            <a:spAutoFit/>
          </a:bodyPr>
          <a:lstStyle/>
          <a:p>
            <a:pPr marR="0" lvl="0" algn="r" rtl="1">
              <a:lnSpc>
                <a:spcPct val="150000"/>
              </a:lnSpc>
              <a:spcBef>
                <a:spcPts val="0"/>
              </a:spcBef>
              <a:spcAft>
                <a:spcPts val="0"/>
              </a:spcAft>
              <a:buSzPts val="1200"/>
            </a:pPr>
            <a:r>
              <a:rPr lang="fa-IR" sz="1800" dirty="0">
                <a:solidFill>
                  <a:schemeClr val="bg1"/>
                </a:solidFill>
                <a:effectLst/>
                <a:latin typeface="Times New Roman" panose="02020603050405020304" pitchFamily="18" charset="0"/>
                <a:ea typeface="Times New Roman" panose="02020603050405020304" pitchFamily="18" charset="0"/>
                <a:cs typeface="B Nazanin" panose="00000400000000000000" pitchFamily="2" charset="-78"/>
              </a:rPr>
              <a:t>8- </a:t>
            </a:r>
            <a:r>
              <a:rPr lang="ar-SA" sz="1800" dirty="0">
                <a:solidFill>
                  <a:schemeClr val="bg1"/>
                </a:solidFill>
                <a:effectLst/>
                <a:latin typeface="Times New Roman" panose="02020603050405020304" pitchFamily="18" charset="0"/>
                <a:ea typeface="Times New Roman" panose="02020603050405020304" pitchFamily="18" charset="0"/>
                <a:cs typeface="B Nazanin" panose="00000400000000000000" pitchFamily="2" charset="-78"/>
              </a:rPr>
              <a:t>عایق ثانویه برای مخازن سوخت و ذخیره مواد نفتی</a:t>
            </a:r>
            <a:endParaRPr lang="en-US" sz="1800" dirty="0">
              <a:solidFill>
                <a:schemeClr val="bg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r" rtl="1">
              <a:lnSpc>
                <a:spcPct val="150000"/>
              </a:lnSpc>
            </a:pPr>
            <a:r>
              <a:rPr lang="fa-IR" dirty="0">
                <a:solidFill>
                  <a:schemeClr val="bg1"/>
                </a:solidFill>
                <a:latin typeface="Calibri" panose="020F0502020204030204" pitchFamily="34" charset="0"/>
                <a:ea typeface="Calibri" panose="020F0502020204030204" pitchFamily="34" charset="0"/>
                <a:cs typeface="B Nazanin" panose="00000400000000000000" pitchFamily="2" charset="-78"/>
              </a:rPr>
              <a:t>9</a:t>
            </a:r>
            <a:r>
              <a:rPr kumimoji="0" lang="fa-IR" b="0" i="0" u="none" strike="noStrike" kern="1200" cap="none" spc="0" normalizeH="0" baseline="0" noProof="0" dirty="0">
                <a:ln>
                  <a:noFill/>
                </a:ln>
                <a:solidFill>
                  <a:schemeClr val="bg1"/>
                </a:solidFill>
                <a:uLnTx/>
                <a:uFillTx/>
                <a:latin typeface="Calibri" panose="020F0502020204030204" pitchFamily="34" charset="0"/>
                <a:ea typeface="Calibri" panose="020F0502020204030204" pitchFamily="34" charset="0"/>
                <a:cs typeface="B Nazanin" panose="00000400000000000000" pitchFamily="2" charset="-78"/>
              </a:rPr>
              <a:t>- پرده های آب بند</a:t>
            </a:r>
            <a:endParaRPr kumimoji="0" lang="en-US" sz="16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B Titr" panose="00000700000000000000" pitchFamily="2" charset="-78"/>
            </a:endParaRPr>
          </a:p>
        </p:txBody>
      </p:sp>
      <p:sp>
        <p:nvSpPr>
          <p:cNvPr id="5" name="TextBox 4">
            <a:extLst>
              <a:ext uri="{FF2B5EF4-FFF2-40B4-BE49-F238E27FC236}">
                <a16:creationId xmlns:a16="http://schemas.microsoft.com/office/drawing/2014/main" id="{BDBE128E-20F8-338D-5C09-8057DEEBC610}"/>
              </a:ext>
            </a:extLst>
          </p:cNvPr>
          <p:cNvSpPr txBox="1"/>
          <p:nvPr/>
        </p:nvSpPr>
        <p:spPr>
          <a:xfrm>
            <a:off x="3907720" y="5749855"/>
            <a:ext cx="8264366" cy="388568"/>
          </a:xfrm>
          <a:prstGeom prst="rect">
            <a:avLst/>
          </a:prstGeom>
          <a:noFill/>
        </p:spPr>
        <p:txBody>
          <a:bodyPr wrap="square">
            <a:spAutoFit/>
          </a:bodyPr>
          <a:lstStyle/>
          <a:p>
            <a:pPr marR="0" lvl="0" algn="ctr" defTabSz="914400" rtl="1" eaLnBrk="1" fontAlgn="auto" latinLnBrk="0" hangingPunct="1">
              <a:lnSpc>
                <a:spcPct val="150000"/>
              </a:lnSpc>
              <a:spcBef>
                <a:spcPts val="0"/>
              </a:spcBef>
              <a:spcAft>
                <a:spcPts val="800"/>
              </a:spcAft>
              <a:buClrTx/>
              <a:buSzTx/>
              <a:tabLst/>
              <a:defRPr/>
            </a:pPr>
            <a:r>
              <a:rPr lang="fa-IR" sz="1400" b="1" dirty="0">
                <a:solidFill>
                  <a:schemeClr val="bg1"/>
                </a:solidFill>
                <a:effectLst/>
                <a:latin typeface="Calibri" panose="020F0502020204030204" pitchFamily="34" charset="0"/>
                <a:ea typeface="Calibri" panose="020F0502020204030204" pitchFamily="34" charset="0"/>
                <a:cs typeface="B Nazanin" panose="00000400000000000000" pitchFamily="2" charset="-78"/>
              </a:rPr>
              <a:t>پرده های آب بند</a:t>
            </a:r>
            <a:endParaRPr kumimoji="0" lang="fa-IR" sz="1100" b="1" i="0" u="none" strike="noStrike" kern="1200" cap="none" spc="0" normalizeH="0" baseline="0" noProof="0" dirty="0">
              <a:ln>
                <a:noFill/>
              </a:ln>
              <a:solidFill>
                <a:schemeClr val="bg1"/>
              </a:solidFill>
              <a:effectLst/>
              <a:uLnTx/>
              <a:uFillTx/>
              <a:latin typeface="ذ"/>
              <a:ea typeface="Calibri" panose="020F0502020204030204" pitchFamily="34" charset="0"/>
              <a:cs typeface="B Titr" panose="00000700000000000000" pitchFamily="2" charset="-78"/>
            </a:endParaRPr>
          </a:p>
        </p:txBody>
      </p:sp>
      <p:pic>
        <p:nvPicPr>
          <p:cNvPr id="6" name="Picture 5">
            <a:extLst>
              <a:ext uri="{FF2B5EF4-FFF2-40B4-BE49-F238E27FC236}">
                <a16:creationId xmlns:a16="http://schemas.microsoft.com/office/drawing/2014/main" id="{625E1415-18ED-3356-C047-C76364097A8C}"/>
              </a:ext>
            </a:extLst>
          </p:cNvPr>
          <p:cNvPicPr>
            <a:picLocks noChangeAspect="1"/>
          </p:cNvPicPr>
          <p:nvPr/>
        </p:nvPicPr>
        <p:blipFill rotWithShape="1">
          <a:blip r:embed="rId2">
            <a:extLst>
              <a:ext uri="{28A0092B-C50C-407E-A947-70E740481C1C}">
                <a14:useLocalDpi xmlns:a14="http://schemas.microsoft.com/office/drawing/2010/main" val="0"/>
              </a:ext>
            </a:extLst>
          </a:blip>
          <a:srcRect b="35053"/>
          <a:stretch/>
        </p:blipFill>
        <p:spPr>
          <a:xfrm>
            <a:off x="4483326" y="2290577"/>
            <a:ext cx="6406521" cy="3259154"/>
          </a:xfrm>
          <a:prstGeom prst="rect">
            <a:avLst/>
          </a:prstGeom>
        </p:spPr>
      </p:pic>
      <p:sp>
        <p:nvSpPr>
          <p:cNvPr id="29" name="Shape 2556">
            <a:extLst>
              <a:ext uri="{FF2B5EF4-FFF2-40B4-BE49-F238E27FC236}">
                <a16:creationId xmlns:a16="http://schemas.microsoft.com/office/drawing/2014/main" id="{7E2B62CF-64D2-4F51-A232-048FC8F00824}"/>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0" name="Shape 2556">
            <a:extLst>
              <a:ext uri="{FF2B5EF4-FFF2-40B4-BE49-F238E27FC236}">
                <a16:creationId xmlns:a16="http://schemas.microsoft.com/office/drawing/2014/main" id="{85A8F0DF-0409-4982-9B01-392F47C16AF9}"/>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1" name="Rounded Rectangle 14">
            <a:extLst>
              <a:ext uri="{FF2B5EF4-FFF2-40B4-BE49-F238E27FC236}">
                <a16:creationId xmlns:a16="http://schemas.microsoft.com/office/drawing/2014/main" id="{105ABAA3-5A9F-450F-89C6-510BCD7C8F6C}"/>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32" name="Shape 2556">
            <a:extLst>
              <a:ext uri="{FF2B5EF4-FFF2-40B4-BE49-F238E27FC236}">
                <a16:creationId xmlns:a16="http://schemas.microsoft.com/office/drawing/2014/main" id="{53D945CC-886E-4460-9A06-038A43DE4B7C}"/>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3" name="Rounded Rectangle 14">
            <a:extLst>
              <a:ext uri="{FF2B5EF4-FFF2-40B4-BE49-F238E27FC236}">
                <a16:creationId xmlns:a16="http://schemas.microsoft.com/office/drawing/2014/main" id="{8D75C6BD-6EDB-458C-8DA4-1CBE71BF9787}"/>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4" name="Shape 2556">
            <a:extLst>
              <a:ext uri="{FF2B5EF4-FFF2-40B4-BE49-F238E27FC236}">
                <a16:creationId xmlns:a16="http://schemas.microsoft.com/office/drawing/2014/main" id="{60E82350-5F61-4207-A8B0-AD075160775C}"/>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5" name="Rounded Rectangle 14">
            <a:extLst>
              <a:ext uri="{FF2B5EF4-FFF2-40B4-BE49-F238E27FC236}">
                <a16:creationId xmlns:a16="http://schemas.microsoft.com/office/drawing/2014/main" id="{6D0F1E62-82E7-4CD9-9CF6-FDD06B79BFE7}"/>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36" name="Shape 2556">
            <a:extLst>
              <a:ext uri="{FF2B5EF4-FFF2-40B4-BE49-F238E27FC236}">
                <a16:creationId xmlns:a16="http://schemas.microsoft.com/office/drawing/2014/main" id="{252139D5-BDC5-4F63-93CD-591B489EAA17}"/>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7" name="Rounded Rectangle 14">
            <a:extLst>
              <a:ext uri="{FF2B5EF4-FFF2-40B4-BE49-F238E27FC236}">
                <a16:creationId xmlns:a16="http://schemas.microsoft.com/office/drawing/2014/main" id="{0E87A364-4184-48AC-B098-A651FBC3DD89}"/>
              </a:ext>
            </a:extLst>
          </p:cNvPr>
          <p:cNvSpPr/>
          <p:nvPr/>
        </p:nvSpPr>
        <p:spPr>
          <a:xfrm>
            <a:off x="61356" y="3243095"/>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38" name="Shape 2556">
            <a:extLst>
              <a:ext uri="{FF2B5EF4-FFF2-40B4-BE49-F238E27FC236}">
                <a16:creationId xmlns:a16="http://schemas.microsoft.com/office/drawing/2014/main" id="{D16A36FA-9600-4D88-95A6-A3886B305194}"/>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9" name="Rounded Rectangle 14">
            <a:extLst>
              <a:ext uri="{FF2B5EF4-FFF2-40B4-BE49-F238E27FC236}">
                <a16:creationId xmlns:a16="http://schemas.microsoft.com/office/drawing/2014/main" id="{141F3138-4DCF-43DC-8B9A-FEF67DEA2999}"/>
              </a:ext>
            </a:extLst>
          </p:cNvPr>
          <p:cNvSpPr/>
          <p:nvPr/>
        </p:nvSpPr>
        <p:spPr>
          <a:xfrm>
            <a:off x="61356" y="4165046"/>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0" name="Shape 2556">
            <a:extLst>
              <a:ext uri="{FF2B5EF4-FFF2-40B4-BE49-F238E27FC236}">
                <a16:creationId xmlns:a16="http://schemas.microsoft.com/office/drawing/2014/main" id="{52159E71-4FC6-4434-87D5-E8A1575274EA}"/>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pic>
        <p:nvPicPr>
          <p:cNvPr id="3074" name="Picture 2" descr="C:\Users\khosravi\Desktop\images (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2132" y="853427"/>
            <a:ext cx="4362450" cy="104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223521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Rounded Corners 45">
            <a:extLst>
              <a:ext uri="{FF2B5EF4-FFF2-40B4-BE49-F238E27FC236}">
                <a16:creationId xmlns:a16="http://schemas.microsoft.com/office/drawing/2014/main" id="{25C71B39-A093-4D39-BDAC-1A9683B7FA80}"/>
              </a:ext>
            </a:extLst>
          </p:cNvPr>
          <p:cNvSpPr/>
          <p:nvPr/>
        </p:nvSpPr>
        <p:spPr>
          <a:xfrm>
            <a:off x="3664076" y="70376"/>
            <a:ext cx="8501619" cy="6787624"/>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marL="0" marR="0" lvl="0" indent="0" algn="just" defTabSz="914400" rtl="1" eaLnBrk="1" fontAlgn="auto" latinLnBrk="0" hangingPunct="1">
              <a:lnSpc>
                <a:spcPct val="15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B Nazanin" panose="00000400000000000000" pitchFamily="2" charset="-78"/>
            </a:endParaRPr>
          </a:p>
          <a:p>
            <a:pPr indent="180340" algn="justLow" rtl="1">
              <a:lnSpc>
                <a:spcPct val="112000"/>
              </a:lnSpc>
              <a:spcBef>
                <a:spcPts val="100"/>
              </a:spcBef>
              <a:spcAft>
                <a:spcPts val="100"/>
              </a:spcAft>
            </a:pPr>
            <a:r>
              <a:rPr lang="ar-SA" sz="1800" dirty="0">
                <a:effectLst/>
                <a:latin typeface="Times New Roman" panose="02020603050405020304" pitchFamily="18" charset="0"/>
                <a:ea typeface="Calibri" panose="020F0502020204030204" pitchFamily="34" charset="0"/>
                <a:cs typeface="B Nazanin" panose="00000400000000000000" pitchFamily="2" charset="-78"/>
              </a:rPr>
              <a:t>عايق رسي ژئوسنتتيکي (</a:t>
            </a:r>
            <a:r>
              <a:rPr lang="en-US" sz="1800" dirty="0">
                <a:effectLst/>
                <a:latin typeface="Times New Roman" panose="02020603050405020304" pitchFamily="18" charset="0"/>
                <a:ea typeface="Calibri" panose="020F0502020204030204" pitchFamily="34" charset="0"/>
                <a:cs typeface="B Nazanin" panose="00000400000000000000" pitchFamily="2" charset="-78"/>
              </a:rPr>
              <a:t>Geosynthetic Clay Liner</a:t>
            </a:r>
            <a:r>
              <a:rPr lang="ar-SA" sz="1800" dirty="0">
                <a:effectLst/>
                <a:latin typeface="Times New Roman" panose="02020603050405020304" pitchFamily="18" charset="0"/>
                <a:ea typeface="Calibri" panose="020F0502020204030204" pitchFamily="34" charset="0"/>
                <a:cs typeface="B Nazanin" panose="00000400000000000000" pitchFamily="2" charset="-78"/>
              </a:rPr>
              <a:t>)</a:t>
            </a:r>
            <a:r>
              <a:rPr lang="fa-IR" sz="1800" dirty="0">
                <a:effectLst/>
                <a:latin typeface="Times New Roman" panose="02020603050405020304" pitchFamily="18" charset="0"/>
                <a:ea typeface="Calibri" panose="020F0502020204030204" pitchFamily="34" charset="0"/>
                <a:cs typeface="B Nazanin" panose="00000400000000000000" pitchFamily="2" charset="-78"/>
              </a:rPr>
              <a:t> </a:t>
            </a:r>
            <a:r>
              <a:rPr lang="ar-SA" sz="1800" dirty="0">
                <a:effectLst/>
                <a:latin typeface="Times New Roman" panose="02020603050405020304" pitchFamily="18" charset="0"/>
                <a:ea typeface="Calibri" panose="020F0502020204030204" pitchFamily="34" charset="0"/>
                <a:cs typeface="B Nazanin" panose="00000400000000000000" pitchFamily="2" charset="-78"/>
              </a:rPr>
              <a:t> از </a:t>
            </a:r>
            <a:r>
              <a:rPr lang="ar-SA" sz="1800" u="sng" dirty="0">
                <a:effectLst/>
                <a:latin typeface="Times New Roman" panose="02020603050405020304" pitchFamily="18" charset="0"/>
                <a:ea typeface="Calibri" panose="020F0502020204030204" pitchFamily="34" charset="0"/>
                <a:cs typeface="B Nazanin" panose="00000400000000000000" pitchFamily="2" charset="-78"/>
              </a:rPr>
              <a:t>یک هسته یکنواخت از رس بنتونیت سدیمی </a:t>
            </a:r>
            <a:r>
              <a:rPr lang="ar-SA" sz="1800" dirty="0">
                <a:effectLst/>
                <a:latin typeface="Times New Roman" panose="02020603050405020304" pitchFamily="18" charset="0"/>
                <a:ea typeface="Calibri" panose="020F0502020204030204" pitchFamily="34" charset="0"/>
                <a:cs typeface="B Nazanin" panose="00000400000000000000" pitchFamily="2" charset="-78"/>
              </a:rPr>
              <a:t>به عنوان لایه نفوذناپذیر نسبت به آب و دو لایه ژئوسنتتیک بافته شده و بافته نشده تشکیل شده است. هنگامی که بنتونیت در تماس با آب قرار می‌گیرد، متورم شده و به لایه نفوذپذیری </a:t>
            </a:r>
            <a:r>
              <a:rPr lang="fa-IR" dirty="0">
                <a:latin typeface="Times New Roman" panose="02020603050405020304" pitchFamily="18" charset="0"/>
                <a:ea typeface="Calibri" panose="020F0502020204030204" pitchFamily="34" charset="0"/>
                <a:cs typeface="B Nazanin" panose="00000400000000000000" pitchFamily="2" charset="-78"/>
              </a:rPr>
              <a:t>بسیار</a:t>
            </a:r>
            <a:r>
              <a:rPr lang="ar-SA" sz="1800" dirty="0">
                <a:effectLst/>
                <a:latin typeface="Times New Roman" panose="02020603050405020304" pitchFamily="18" charset="0"/>
                <a:ea typeface="Calibri" panose="020F0502020204030204" pitchFamily="34" charset="0"/>
                <a:cs typeface="B Nazanin" panose="00000400000000000000" pitchFamily="2" charset="-78"/>
              </a:rPr>
              <a:t>کم تبدیل می‌شود و به صورت یک حفاظ هیدرولیکی چند لایه فشرده در مقابل جریان آب عمل می‌نماید.</a:t>
            </a:r>
            <a:endParaRPr lang="en-US" sz="1800" dirty="0">
              <a:effectLst/>
              <a:latin typeface="Times New Roman" panose="02020603050405020304" pitchFamily="18" charset="0"/>
              <a:ea typeface="Calibri" panose="020F0502020204030204" pitchFamily="34" charset="0"/>
              <a:cs typeface="B Nazanin" panose="00000400000000000000" pitchFamily="2" charset="-78"/>
            </a:endParaRPr>
          </a:p>
          <a:p>
            <a:pPr marL="0" marR="0" indent="180340" algn="justLow" rtl="1">
              <a:lnSpc>
                <a:spcPct val="112000"/>
              </a:lnSpc>
              <a:spcBef>
                <a:spcPts val="100"/>
              </a:spcBef>
              <a:spcAft>
                <a:spcPts val="100"/>
              </a:spcAft>
            </a:pPr>
            <a:r>
              <a:rPr lang="ar-SA" sz="1800" dirty="0">
                <a:effectLst/>
                <a:latin typeface="Times New Roman" panose="02020603050405020304" pitchFamily="18" charset="0"/>
                <a:ea typeface="Calibri" panose="020F0502020204030204" pitchFamily="34" charset="0"/>
                <a:cs typeface="B Nazanin" panose="00000400000000000000" pitchFamily="2" charset="-78"/>
              </a:rPr>
              <a:t>لایه </a:t>
            </a:r>
            <a:r>
              <a:rPr lang="fa-IR" sz="1800" dirty="0">
                <a:effectLst/>
                <a:latin typeface="Times New Roman" panose="02020603050405020304" pitchFamily="18" charset="0"/>
                <a:ea typeface="Calibri" panose="020F0502020204030204" pitchFamily="34" charset="0"/>
                <a:cs typeface="B Nazanin" panose="00000400000000000000" pitchFamily="2" charset="-78"/>
              </a:rPr>
              <a:t>رس </a:t>
            </a:r>
            <a:r>
              <a:rPr lang="ar-SA" sz="1800" dirty="0">
                <a:effectLst/>
                <a:latin typeface="Times New Roman" panose="02020603050405020304" pitchFamily="18" charset="0"/>
                <a:ea typeface="Calibri" panose="020F0502020204030204" pitchFamily="34" charset="0"/>
                <a:cs typeface="B Nazanin" panose="00000400000000000000" pitchFamily="2" charset="-78"/>
              </a:rPr>
              <a:t>بنتونیتی</a:t>
            </a:r>
            <a:r>
              <a:rPr lang="fa-IR" sz="1800" dirty="0">
                <a:effectLst/>
                <a:latin typeface="Times New Roman" panose="02020603050405020304" pitchFamily="18" charset="0"/>
                <a:ea typeface="Calibri" panose="020F0502020204030204" pitchFamily="34" charset="0"/>
                <a:cs typeface="B Nazanin" panose="00000400000000000000" pitchFamily="2" charset="-78"/>
              </a:rPr>
              <a:t> </a:t>
            </a:r>
            <a:r>
              <a:rPr lang="ar-SA" sz="1800" dirty="0">
                <a:effectLst/>
                <a:latin typeface="Times New Roman" panose="02020603050405020304" pitchFamily="18" charset="0"/>
                <a:ea typeface="Calibri" panose="020F0502020204030204" pitchFamily="34" charset="0"/>
                <a:cs typeface="B Nazanin" panose="00000400000000000000" pitchFamily="2" charset="-78"/>
              </a:rPr>
              <a:t>در میان ژئوسینتتیک ها نفوذپذیری بسیار ناچیز دارند که </a:t>
            </a:r>
            <a:r>
              <a:rPr lang="ar-SA" sz="1800" u="sng" dirty="0">
                <a:effectLst/>
                <a:latin typeface="Times New Roman" panose="02020603050405020304" pitchFamily="18" charset="0"/>
                <a:ea typeface="Calibri" panose="020F0502020204030204" pitchFamily="34" charset="0"/>
                <a:cs typeface="B Nazanin" panose="00000400000000000000" pitchFamily="2" charset="-78"/>
              </a:rPr>
              <a:t>رس می تواند در بین دو لایه ژئوتکستایل یا یک لایه ژئوتکستایل و یک لایه ژئوممبران قرار گیرد. این سه لایه توسط روشهای</a:t>
            </a:r>
            <a:r>
              <a:rPr lang="fa-IR" sz="1800" u="sng" dirty="0">
                <a:effectLst/>
                <a:latin typeface="Times New Roman" panose="02020603050405020304" pitchFamily="18" charset="0"/>
                <a:ea typeface="Calibri" panose="020F0502020204030204" pitchFamily="34" charset="0"/>
                <a:cs typeface="B Nazanin" panose="00000400000000000000" pitchFamily="2" charset="-78"/>
              </a:rPr>
              <a:t> ، 1- </a:t>
            </a:r>
            <a:r>
              <a:rPr lang="ar-SA" sz="1800" u="sng" dirty="0">
                <a:effectLst/>
                <a:latin typeface="Times New Roman" panose="02020603050405020304" pitchFamily="18" charset="0"/>
                <a:ea typeface="Calibri" panose="020F0502020204030204" pitchFamily="34" charset="0"/>
                <a:cs typeface="B Nazanin" panose="00000400000000000000" pitchFamily="2" charset="-78"/>
              </a:rPr>
              <a:t> مکانیکی (پانچ کردن) </a:t>
            </a:r>
            <a:r>
              <a:rPr lang="fa-IR" sz="1800" u="sng" dirty="0">
                <a:effectLst/>
                <a:latin typeface="Times New Roman" panose="02020603050405020304" pitchFamily="18" charset="0"/>
                <a:ea typeface="Calibri" panose="020F0502020204030204" pitchFamily="34" charset="0"/>
                <a:cs typeface="B Nazanin" panose="00000400000000000000" pitchFamily="2" charset="-78"/>
              </a:rPr>
              <a:t>، 2- </a:t>
            </a:r>
            <a:r>
              <a:rPr lang="ar-SA" sz="1800" u="sng" dirty="0">
                <a:effectLst/>
                <a:latin typeface="Times New Roman" panose="02020603050405020304" pitchFamily="18" charset="0"/>
                <a:ea typeface="Calibri" panose="020F0502020204030204" pitchFamily="34" charset="0"/>
                <a:cs typeface="B Nazanin" panose="00000400000000000000" pitchFamily="2" charset="-78"/>
              </a:rPr>
              <a:t>یا</a:t>
            </a:r>
            <a:r>
              <a:rPr lang="fa-IR" sz="1800" u="sng" dirty="0">
                <a:effectLst/>
                <a:latin typeface="Times New Roman" panose="02020603050405020304" pitchFamily="18" charset="0"/>
                <a:ea typeface="Calibri" panose="020F0502020204030204" pitchFamily="34" charset="0"/>
                <a:cs typeface="B Nazanin" panose="00000400000000000000" pitchFamily="2" charset="-78"/>
              </a:rPr>
              <a:t> روش</a:t>
            </a:r>
            <a:r>
              <a:rPr lang="ar-SA" sz="1800" u="sng" dirty="0">
                <a:effectLst/>
                <a:latin typeface="Times New Roman" panose="02020603050405020304" pitchFamily="18" charset="0"/>
                <a:ea typeface="Calibri" panose="020F0502020204030204" pitchFamily="34" charset="0"/>
                <a:cs typeface="B Nazanin" panose="00000400000000000000" pitchFamily="2" charset="-78"/>
              </a:rPr>
              <a:t> شیمیایی (با استفاده از چسب)</a:t>
            </a:r>
            <a:r>
              <a:rPr lang="fa-IR" sz="1800" u="sng" dirty="0">
                <a:effectLst/>
                <a:latin typeface="Times New Roman" panose="02020603050405020304" pitchFamily="18" charset="0"/>
                <a:ea typeface="Calibri" panose="020F0502020204030204" pitchFamily="34" charset="0"/>
                <a:cs typeface="B Nazanin" panose="00000400000000000000" pitchFamily="2" charset="-78"/>
              </a:rPr>
              <a:t> ، </a:t>
            </a:r>
            <a:r>
              <a:rPr lang="ar-SA" sz="1800" u="sng" dirty="0">
                <a:effectLst/>
                <a:latin typeface="Times New Roman" panose="02020603050405020304" pitchFamily="18" charset="0"/>
                <a:ea typeface="Calibri" panose="020F0502020204030204" pitchFamily="34" charset="0"/>
                <a:cs typeface="B Nazanin" panose="00000400000000000000" pitchFamily="2" charset="-78"/>
              </a:rPr>
              <a:t> </a:t>
            </a:r>
            <a:r>
              <a:rPr lang="fa-IR" sz="1800" u="sng" dirty="0">
                <a:effectLst/>
                <a:latin typeface="Times New Roman" panose="02020603050405020304" pitchFamily="18" charset="0"/>
                <a:ea typeface="Calibri" panose="020F0502020204030204" pitchFamily="34" charset="0"/>
                <a:cs typeface="B Nazanin" panose="00000400000000000000" pitchFamily="2" charset="-78"/>
              </a:rPr>
              <a:t> و 3-  احتمالاً تراکم و پرس سبک </a:t>
            </a:r>
            <a:r>
              <a:rPr lang="ar-SA" sz="1800" u="sng" dirty="0">
                <a:effectLst/>
                <a:latin typeface="Times New Roman" panose="02020603050405020304" pitchFamily="18" charset="0"/>
                <a:ea typeface="Calibri" panose="020F0502020204030204" pitchFamily="34" charset="0"/>
                <a:cs typeface="B Nazanin" panose="00000400000000000000" pitchFamily="2" charset="-78"/>
              </a:rPr>
              <a:t>به یکدیگر متصل می شوند. </a:t>
            </a:r>
            <a:r>
              <a:rPr lang="ar-SA" sz="1800" dirty="0">
                <a:effectLst/>
                <a:latin typeface="Times New Roman" panose="02020603050405020304" pitchFamily="18" charset="0"/>
                <a:ea typeface="Calibri" panose="020F0502020204030204" pitchFamily="34" charset="0"/>
                <a:cs typeface="B Nazanin" panose="00000400000000000000" pitchFamily="2" charset="-78"/>
              </a:rPr>
              <a:t>ژئوتکستایل ها</a:t>
            </a:r>
            <a:r>
              <a:rPr lang="fa-IR" sz="1800" dirty="0">
                <a:effectLst/>
                <a:latin typeface="Times New Roman" panose="02020603050405020304" pitchFamily="18" charset="0"/>
                <a:ea typeface="Calibri" panose="020F0502020204030204" pitchFamily="34" charset="0"/>
                <a:cs typeface="B Nazanin" panose="00000400000000000000" pitchFamily="2" charset="-78"/>
              </a:rPr>
              <a:t>ی قرار گرفته در کف</a:t>
            </a:r>
            <a:r>
              <a:rPr lang="ar-SA" sz="1800" dirty="0">
                <a:effectLst/>
                <a:latin typeface="Times New Roman" panose="02020603050405020304" pitchFamily="18" charset="0"/>
                <a:ea typeface="Calibri" panose="020F0502020204030204" pitchFamily="34" charset="0"/>
                <a:cs typeface="B Nazanin" panose="00000400000000000000" pitchFamily="2" charset="-78"/>
              </a:rPr>
              <a:t> اغلب از نوع نبافته هستند </a:t>
            </a:r>
            <a:r>
              <a:rPr lang="fa-IR" sz="1800" dirty="0">
                <a:effectLst/>
                <a:latin typeface="Times New Roman" panose="02020603050405020304" pitchFamily="18" charset="0"/>
                <a:ea typeface="Calibri" panose="020F0502020204030204" pitchFamily="34" charset="0"/>
                <a:cs typeface="B Nazanin" panose="00000400000000000000" pitchFamily="2" charset="-78"/>
              </a:rPr>
              <a:t>و </a:t>
            </a:r>
            <a:r>
              <a:rPr lang="ar-SA" sz="1800" dirty="0">
                <a:effectLst/>
                <a:latin typeface="Times New Roman" panose="02020603050405020304" pitchFamily="18" charset="0"/>
                <a:ea typeface="Calibri" panose="020F0502020204030204" pitchFamily="34" charset="0"/>
                <a:cs typeface="B Nazanin" panose="00000400000000000000" pitchFamily="2" charset="-78"/>
              </a:rPr>
              <a:t>در برخی موارد از ژئوتکستایل بافته </a:t>
            </a:r>
            <a:r>
              <a:rPr lang="fa-IR" sz="1800" dirty="0">
                <a:effectLst/>
                <a:latin typeface="Times New Roman" panose="02020603050405020304" pitchFamily="18" charset="0"/>
                <a:ea typeface="Calibri" panose="020F0502020204030204" pitchFamily="34" charset="0"/>
                <a:cs typeface="B Nazanin" panose="00000400000000000000" pitchFamily="2" charset="-78"/>
              </a:rPr>
              <a:t>در روی لایه </a:t>
            </a:r>
            <a:r>
              <a:rPr lang="en-US" sz="1800" dirty="0">
                <a:effectLst/>
                <a:latin typeface="Times New Roman" panose="02020603050405020304" pitchFamily="18" charset="0"/>
                <a:ea typeface="Calibri" panose="020F0502020204030204" pitchFamily="34" charset="0"/>
                <a:cs typeface="B Nazanin" panose="00000400000000000000" pitchFamily="2" charset="-78"/>
              </a:rPr>
              <a:t>GCL</a:t>
            </a:r>
            <a:r>
              <a:rPr lang="fa-IR" sz="1800" dirty="0">
                <a:effectLst/>
                <a:latin typeface="Times New Roman" panose="02020603050405020304" pitchFamily="18" charset="0"/>
                <a:ea typeface="Calibri" panose="020F0502020204030204" pitchFamily="34" charset="0"/>
                <a:cs typeface="B Nazanin" panose="00000400000000000000" pitchFamily="2" charset="-78"/>
              </a:rPr>
              <a:t> </a:t>
            </a:r>
            <a:r>
              <a:rPr lang="ar-SA" sz="1800" dirty="0">
                <a:effectLst/>
                <a:latin typeface="Times New Roman" panose="02020603050405020304" pitchFamily="18" charset="0"/>
                <a:ea typeface="Calibri" panose="020F0502020204030204" pitchFamily="34" charset="0"/>
                <a:cs typeface="B Nazanin" panose="00000400000000000000" pitchFamily="2" charset="-78"/>
              </a:rPr>
              <a:t>نیز استفاده می شود.</a:t>
            </a:r>
            <a:endParaRPr lang="en-US" sz="1800" dirty="0">
              <a:effectLst/>
              <a:latin typeface="Times New Roman" panose="02020603050405020304" pitchFamily="18" charset="0"/>
              <a:ea typeface="Calibri" panose="020F0502020204030204" pitchFamily="34" charset="0"/>
              <a:cs typeface="B Nazanin" panose="00000400000000000000" pitchFamily="2" charset="-78"/>
            </a:endParaRPr>
          </a:p>
        </p:txBody>
      </p:sp>
      <p:sp>
        <p:nvSpPr>
          <p:cNvPr id="20" name="TextBox 19">
            <a:extLst>
              <a:ext uri="{FF2B5EF4-FFF2-40B4-BE49-F238E27FC236}">
                <a16:creationId xmlns:a16="http://schemas.microsoft.com/office/drawing/2014/main" id="{CA5FDDB7-4144-4287-B193-2FF7539CB50D}"/>
              </a:ext>
            </a:extLst>
          </p:cNvPr>
          <p:cNvSpPr txBox="1"/>
          <p:nvPr/>
        </p:nvSpPr>
        <p:spPr>
          <a:xfrm>
            <a:off x="3451773" y="35188"/>
            <a:ext cx="8009389" cy="1246495"/>
          </a:xfrm>
          <a:prstGeom prst="rect">
            <a:avLst/>
          </a:prstGeom>
          <a:noFill/>
        </p:spPr>
        <p:txBody>
          <a:bodyPr wrap="square">
            <a:spAutoFit/>
          </a:bodyPr>
          <a:lstStyle/>
          <a:p>
            <a:pPr marL="0" marR="0" lvl="0" indent="0" algn="just" defTabSz="914400" rtl="1" eaLnBrk="1" fontAlgn="auto" latinLnBrk="0" hangingPunct="1">
              <a:lnSpc>
                <a:spcPct val="150000"/>
              </a:lnSpc>
              <a:spcBef>
                <a:spcPts val="0"/>
              </a:spcBef>
              <a:spcAft>
                <a:spcPts val="0"/>
              </a:spcAft>
              <a:buClrTx/>
              <a:buSzTx/>
              <a:buFontTx/>
              <a:buNone/>
              <a:tabLst/>
              <a:defRPr/>
            </a:pPr>
            <a:r>
              <a:rPr lang="fa-IR" sz="2800" dirty="0">
                <a:solidFill>
                  <a:srgbClr val="FFFF00"/>
                </a:solidFill>
                <a:latin typeface="Calibri" panose="020F0502020204030204"/>
                <a:cs typeface="B Titr" panose="00000700000000000000" pitchFamily="2" charset="-78"/>
              </a:rPr>
              <a:t>مقدمه</a:t>
            </a:r>
            <a:endParaRPr lang="en-US" sz="2800" dirty="0">
              <a:solidFill>
                <a:srgbClr val="FFFF00"/>
              </a:solidFill>
              <a:latin typeface="Calibri" panose="020F0502020204030204"/>
              <a:cs typeface="B Titr" panose="00000700000000000000" pitchFamily="2" charset="-78"/>
            </a:endParaRPr>
          </a:p>
          <a:p>
            <a:pPr marL="0" marR="0" lvl="0" indent="0" algn="just" defTabSz="914400" rtl="1" eaLnBrk="1" fontAlgn="auto" latinLnBrk="0" hangingPunct="1">
              <a:lnSpc>
                <a:spcPct val="150000"/>
              </a:lnSpc>
              <a:spcBef>
                <a:spcPts val="0"/>
              </a:spcBef>
              <a:spcAft>
                <a:spcPts val="0"/>
              </a:spcAft>
              <a:buClrTx/>
              <a:buSzTx/>
              <a:buFontTx/>
              <a:buNone/>
              <a:tabLst/>
              <a:defRPr/>
            </a:pPr>
            <a:endParaRPr kumimoji="0" lang="fa-IR" sz="2400" b="0" i="0" u="none" strike="noStrike" kern="1200" cap="none" spc="0" normalizeH="0" baseline="0" noProof="0" dirty="0">
              <a:ln>
                <a:noFill/>
              </a:ln>
              <a:solidFill>
                <a:srgbClr val="FFFF00"/>
              </a:solidFill>
              <a:effectLst/>
              <a:uLnTx/>
              <a:uFillTx/>
              <a:latin typeface="Calibri" panose="020F0502020204030204"/>
              <a:ea typeface="+mn-ea"/>
              <a:cs typeface="B Nazanin" panose="00000400000000000000" pitchFamily="2" charset="-78"/>
            </a:endParaRPr>
          </a:p>
        </p:txBody>
      </p:sp>
      <p:pic>
        <p:nvPicPr>
          <p:cNvPr id="19" name="Picture 18">
            <a:extLst>
              <a:ext uri="{FF2B5EF4-FFF2-40B4-BE49-F238E27FC236}">
                <a16:creationId xmlns:a16="http://schemas.microsoft.com/office/drawing/2014/main" id="{6576A3D9-7903-499E-8D53-D7BFA52FEC5A}"/>
              </a:ext>
            </a:extLst>
          </p:cNvPr>
          <p:cNvPicPr/>
          <p:nvPr/>
        </p:nvPicPr>
        <p:blipFill rotWithShape="1">
          <a:blip r:embed="rId2"/>
          <a:srcRect b="12114"/>
          <a:stretch/>
        </p:blipFill>
        <p:spPr bwMode="auto">
          <a:xfrm>
            <a:off x="4182908" y="3906024"/>
            <a:ext cx="7278254" cy="2558472"/>
          </a:xfrm>
          <a:prstGeom prst="rect">
            <a:avLst/>
          </a:prstGeom>
          <a:ln>
            <a:noFill/>
          </a:ln>
          <a:extLst>
            <a:ext uri="{53640926-AAD7-44D8-BBD7-CCE9431645EC}">
              <a14:shadowObscured xmlns:a14="http://schemas.microsoft.com/office/drawing/2010/main"/>
            </a:ext>
          </a:extLst>
        </p:spPr>
      </p:pic>
      <p:sp>
        <p:nvSpPr>
          <p:cNvPr id="33" name="Shape 2556">
            <a:extLst>
              <a:ext uri="{FF2B5EF4-FFF2-40B4-BE49-F238E27FC236}">
                <a16:creationId xmlns:a16="http://schemas.microsoft.com/office/drawing/2014/main" id="{AB0E87DD-99F4-48D2-B9A9-2BEF7482DF67}"/>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4" name="Shape 2556">
            <a:extLst>
              <a:ext uri="{FF2B5EF4-FFF2-40B4-BE49-F238E27FC236}">
                <a16:creationId xmlns:a16="http://schemas.microsoft.com/office/drawing/2014/main" id="{B494008B-DB69-4FF5-BABE-D23AD8FECC4D}"/>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5" name="Rounded Rectangle 14">
            <a:extLst>
              <a:ext uri="{FF2B5EF4-FFF2-40B4-BE49-F238E27FC236}">
                <a16:creationId xmlns:a16="http://schemas.microsoft.com/office/drawing/2014/main" id="{F2982998-0E95-4D3A-899E-2F6EA9F80F21}"/>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36" name="Shape 2556">
            <a:extLst>
              <a:ext uri="{FF2B5EF4-FFF2-40B4-BE49-F238E27FC236}">
                <a16:creationId xmlns:a16="http://schemas.microsoft.com/office/drawing/2014/main" id="{FB2E61EC-0E98-4426-8CE4-CC15A947F4D0}"/>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7" name="Rounded Rectangle 14">
            <a:extLst>
              <a:ext uri="{FF2B5EF4-FFF2-40B4-BE49-F238E27FC236}">
                <a16:creationId xmlns:a16="http://schemas.microsoft.com/office/drawing/2014/main" id="{29DB9E2C-1206-42AD-88AE-2998F5821411}"/>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8" name="Shape 2556">
            <a:extLst>
              <a:ext uri="{FF2B5EF4-FFF2-40B4-BE49-F238E27FC236}">
                <a16:creationId xmlns:a16="http://schemas.microsoft.com/office/drawing/2014/main" id="{E11946F0-36F0-4B21-B074-8364E426F6BC}"/>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9" name="Rounded Rectangle 14">
            <a:extLst>
              <a:ext uri="{FF2B5EF4-FFF2-40B4-BE49-F238E27FC236}">
                <a16:creationId xmlns:a16="http://schemas.microsoft.com/office/drawing/2014/main" id="{CCE548EE-1908-4942-BE6E-D7922D845883}"/>
              </a:ext>
            </a:extLst>
          </p:cNvPr>
          <p:cNvSpPr/>
          <p:nvPr/>
        </p:nvSpPr>
        <p:spPr>
          <a:xfrm>
            <a:off x="35622" y="2299254"/>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0" name="Shape 2556">
            <a:extLst>
              <a:ext uri="{FF2B5EF4-FFF2-40B4-BE49-F238E27FC236}">
                <a16:creationId xmlns:a16="http://schemas.microsoft.com/office/drawing/2014/main" id="{8750CCBC-1C17-41FA-8AA4-73C66FEF0222}"/>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1" name="Rounded Rectangle 14">
            <a:extLst>
              <a:ext uri="{FF2B5EF4-FFF2-40B4-BE49-F238E27FC236}">
                <a16:creationId xmlns:a16="http://schemas.microsoft.com/office/drawing/2014/main" id="{5BCF7770-5A79-42A7-A0AD-F5344594C1A7}"/>
              </a:ext>
            </a:extLst>
          </p:cNvPr>
          <p:cNvSpPr/>
          <p:nvPr/>
        </p:nvSpPr>
        <p:spPr>
          <a:xfrm>
            <a:off x="61356" y="3243095"/>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2" name="Shape 2556">
            <a:extLst>
              <a:ext uri="{FF2B5EF4-FFF2-40B4-BE49-F238E27FC236}">
                <a16:creationId xmlns:a16="http://schemas.microsoft.com/office/drawing/2014/main" id="{7B7A0C6E-C6E0-4932-836F-31E9B891AB4D}"/>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3" name="Rounded Rectangle 14">
            <a:extLst>
              <a:ext uri="{FF2B5EF4-FFF2-40B4-BE49-F238E27FC236}">
                <a16:creationId xmlns:a16="http://schemas.microsoft.com/office/drawing/2014/main" id="{0257531A-D6FA-41A9-BB99-674E74990FF5}"/>
              </a:ext>
            </a:extLst>
          </p:cNvPr>
          <p:cNvSpPr/>
          <p:nvPr/>
        </p:nvSpPr>
        <p:spPr>
          <a:xfrm>
            <a:off x="61356" y="4165046"/>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4" name="Shape 2556">
            <a:extLst>
              <a:ext uri="{FF2B5EF4-FFF2-40B4-BE49-F238E27FC236}">
                <a16:creationId xmlns:a16="http://schemas.microsoft.com/office/drawing/2014/main" id="{1CB87F7D-8769-46B7-A143-F2FD7C50D96D}"/>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309138196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19"/>
                                        </p:tgtEl>
                                        <p:attrNameLst>
                                          <p:attrName>ppt_w</p:attrName>
                                        </p:attrNameLst>
                                      </p:cBhvr>
                                      <p:tavLst>
                                        <p:tav tm="0">
                                          <p:val>
                                            <p:strVal val="ppt_w"/>
                                          </p:val>
                                        </p:tav>
                                        <p:tav tm="100000">
                                          <p:val>
                                            <p:fltVal val="0"/>
                                          </p:val>
                                        </p:tav>
                                      </p:tavLst>
                                    </p:anim>
                                    <p:anim calcmode="lin" valueType="num">
                                      <p:cBhvr>
                                        <p:cTn id="7" dur="1000"/>
                                        <p:tgtEl>
                                          <p:spTgt spid="19"/>
                                        </p:tgtEl>
                                        <p:attrNameLst>
                                          <p:attrName>ppt_h</p:attrName>
                                        </p:attrNameLst>
                                      </p:cBhvr>
                                      <p:tavLst>
                                        <p:tav tm="0">
                                          <p:val>
                                            <p:strVal val="ppt_h"/>
                                          </p:val>
                                        </p:tav>
                                        <p:tav tm="100000">
                                          <p:val>
                                            <p:fltVal val="0"/>
                                          </p:val>
                                        </p:tav>
                                      </p:tavLst>
                                    </p:anim>
                                    <p:anim calcmode="lin" valueType="num">
                                      <p:cBhvr>
                                        <p:cTn id="8" dur="1000"/>
                                        <p:tgtEl>
                                          <p:spTgt spid="19"/>
                                        </p:tgtEl>
                                        <p:attrNameLst>
                                          <p:attrName>style.rotation</p:attrName>
                                        </p:attrNameLst>
                                      </p:cBhvr>
                                      <p:tavLst>
                                        <p:tav tm="0">
                                          <p:val>
                                            <p:fltVal val="0"/>
                                          </p:val>
                                        </p:tav>
                                        <p:tav tm="100000">
                                          <p:val>
                                            <p:fltVal val="90"/>
                                          </p:val>
                                        </p:tav>
                                      </p:tavLst>
                                    </p:anim>
                                    <p:animEffect transition="out" filter="fade">
                                      <p:cBhvr>
                                        <p:cTn id="9" dur="1000"/>
                                        <p:tgtEl>
                                          <p:spTgt spid="19"/>
                                        </p:tgtEl>
                                      </p:cBhvr>
                                    </p:animEffect>
                                    <p:set>
                                      <p:cBhvr>
                                        <p:cTn id="10" dur="1" fill="hold">
                                          <p:stCondLst>
                                            <p:cond delay="9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Rounded Corners 56">
            <a:extLst>
              <a:ext uri="{FF2B5EF4-FFF2-40B4-BE49-F238E27FC236}">
                <a16:creationId xmlns:a16="http://schemas.microsoft.com/office/drawing/2014/main" id="{EF4A9E05-9818-4DD8-9139-8C983867C82F}"/>
              </a:ext>
            </a:extLst>
          </p:cNvPr>
          <p:cNvSpPr/>
          <p:nvPr/>
        </p:nvSpPr>
        <p:spPr>
          <a:xfrm>
            <a:off x="4161067" y="70376"/>
            <a:ext cx="7819901" cy="6787624"/>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6EB059D8-00FE-F4A5-BE13-719701387702}"/>
              </a:ext>
            </a:extLst>
          </p:cNvPr>
          <p:cNvSpPr txBox="1"/>
          <p:nvPr/>
        </p:nvSpPr>
        <p:spPr>
          <a:xfrm>
            <a:off x="6376675" y="344286"/>
            <a:ext cx="8264366" cy="430887"/>
          </a:xfrm>
          <a:prstGeom prst="rect">
            <a:avLst/>
          </a:prstGeom>
          <a:noFill/>
        </p:spPr>
        <p:txBody>
          <a:bodyPr wrap="square">
            <a:spAutoFit/>
          </a:bodyPr>
          <a:lstStyle/>
          <a:p>
            <a:pPr marR="0" lvl="0" algn="ctr" defTabSz="914400" rtl="1" eaLnBrk="1" fontAlgn="auto" latinLnBrk="0" hangingPunct="1">
              <a:lnSpc>
                <a:spcPct val="150000"/>
              </a:lnSpc>
              <a:spcBef>
                <a:spcPts val="0"/>
              </a:spcBef>
              <a:spcAft>
                <a:spcPts val="800"/>
              </a:spcAft>
              <a:buClrTx/>
              <a:buSzTx/>
              <a:tabLst/>
              <a:defRPr/>
            </a:pPr>
            <a:r>
              <a:rPr kumimoji="0" lang="fa-IR" sz="1600" b="1" i="0" u="none" strike="noStrike" kern="1200" cap="none" spc="0" normalizeH="0" baseline="0" noProof="0" dirty="0">
                <a:ln>
                  <a:noFill/>
                </a:ln>
                <a:solidFill>
                  <a:schemeClr val="bg1"/>
                </a:solidFill>
                <a:uLnTx/>
                <a:uFillTx/>
                <a:latin typeface="Calibri" panose="020F0502020204030204" pitchFamily="34" charset="0"/>
                <a:ea typeface="Calibri" panose="020F0502020204030204" pitchFamily="34" charset="0"/>
                <a:cs typeface="B Nazanin" panose="00000400000000000000" pitchFamily="2" charset="-78"/>
              </a:rPr>
              <a:t>11- مخازن ذخیره آب</a:t>
            </a:r>
            <a:endParaRPr kumimoji="0" lang="fa-IR" sz="1200" b="1" i="0" u="none" strike="noStrike" kern="1200" cap="none" spc="0" normalizeH="0" baseline="0" noProof="0" dirty="0">
              <a:ln>
                <a:noFill/>
              </a:ln>
              <a:solidFill>
                <a:schemeClr val="bg1"/>
              </a:solidFill>
              <a:effectLst/>
              <a:uLnTx/>
              <a:uFillTx/>
              <a:latin typeface="ذ"/>
              <a:ea typeface="Calibri" panose="020F0502020204030204" pitchFamily="34" charset="0"/>
              <a:cs typeface="B Titr" panose="00000700000000000000" pitchFamily="2" charset="-78"/>
            </a:endParaRPr>
          </a:p>
        </p:txBody>
      </p:sp>
      <p:sp>
        <p:nvSpPr>
          <p:cNvPr id="4" name="TextBox 3">
            <a:extLst>
              <a:ext uri="{FF2B5EF4-FFF2-40B4-BE49-F238E27FC236}">
                <a16:creationId xmlns:a16="http://schemas.microsoft.com/office/drawing/2014/main" id="{BBA4707F-63E7-FF53-2400-37BEC4649AF1}"/>
              </a:ext>
            </a:extLst>
          </p:cNvPr>
          <p:cNvSpPr txBox="1"/>
          <p:nvPr/>
        </p:nvSpPr>
        <p:spPr>
          <a:xfrm>
            <a:off x="3907720" y="4057865"/>
            <a:ext cx="8264366" cy="388568"/>
          </a:xfrm>
          <a:prstGeom prst="rect">
            <a:avLst/>
          </a:prstGeom>
          <a:noFill/>
        </p:spPr>
        <p:txBody>
          <a:bodyPr wrap="square">
            <a:spAutoFit/>
          </a:bodyPr>
          <a:lstStyle/>
          <a:p>
            <a:pPr marR="0" lvl="0" algn="ctr" defTabSz="914400" rtl="1" eaLnBrk="1" fontAlgn="auto" latinLnBrk="0" hangingPunct="1">
              <a:lnSpc>
                <a:spcPct val="150000"/>
              </a:lnSpc>
              <a:spcBef>
                <a:spcPts val="0"/>
              </a:spcBef>
              <a:spcAft>
                <a:spcPts val="800"/>
              </a:spcAft>
              <a:buClrTx/>
              <a:buSzTx/>
              <a:tabLst/>
              <a:defRPr/>
            </a:pPr>
            <a:r>
              <a:rPr kumimoji="0" lang="fa-IR" sz="1400" b="1" i="0" u="none" strike="noStrike" kern="1200" cap="none" spc="0" normalizeH="0" baseline="0" noProof="0" dirty="0">
                <a:ln>
                  <a:noFill/>
                </a:ln>
                <a:solidFill>
                  <a:schemeClr val="bg1"/>
                </a:solidFill>
                <a:uLnTx/>
                <a:uFillTx/>
                <a:latin typeface="Calibri" panose="020F0502020204030204" pitchFamily="34" charset="0"/>
                <a:ea typeface="Calibri" panose="020F0502020204030204" pitchFamily="34" charset="0"/>
                <a:cs typeface="B Nazanin" panose="00000400000000000000" pitchFamily="2" charset="-78"/>
              </a:rPr>
              <a:t>مخازن ذخیره آب و سدها </a:t>
            </a:r>
            <a:endParaRPr kumimoji="0" lang="fa-IR" sz="1100" b="1" i="0" u="none" strike="noStrike" kern="1200" cap="none" spc="0" normalizeH="0" baseline="0" noProof="0" dirty="0">
              <a:ln>
                <a:noFill/>
              </a:ln>
              <a:solidFill>
                <a:schemeClr val="bg1"/>
              </a:solidFill>
              <a:effectLst/>
              <a:uLnTx/>
              <a:uFillTx/>
              <a:latin typeface="ذ"/>
              <a:ea typeface="Calibri" panose="020F0502020204030204" pitchFamily="34" charset="0"/>
              <a:cs typeface="B Titr" panose="00000700000000000000" pitchFamily="2" charset="-78"/>
            </a:endParaRPr>
          </a:p>
        </p:txBody>
      </p:sp>
      <p:sp>
        <p:nvSpPr>
          <p:cNvPr id="5" name="Rectangle 4">
            <a:extLst>
              <a:ext uri="{FF2B5EF4-FFF2-40B4-BE49-F238E27FC236}">
                <a16:creationId xmlns:a16="http://schemas.microsoft.com/office/drawing/2014/main" id="{A4350EB0-C252-67C7-4BB3-173BA190A2BA}"/>
              </a:ext>
            </a:extLst>
          </p:cNvPr>
          <p:cNvSpPr/>
          <p:nvPr/>
        </p:nvSpPr>
        <p:spPr>
          <a:xfrm>
            <a:off x="6060090" y="4867423"/>
            <a:ext cx="5172363" cy="1200329"/>
          </a:xfrm>
          <a:prstGeom prst="rect">
            <a:avLst/>
          </a:prstGeom>
          <a:noFill/>
        </p:spPr>
        <p:txBody>
          <a:bodyPr wrap="square" lIns="91440" tIns="45720" rIns="91440" bIns="45720">
            <a:spAutoFit/>
          </a:bodyPr>
          <a:lstStyle/>
          <a:p>
            <a:pPr marR="0" lvl="0" algn="r" rtl="1">
              <a:lnSpc>
                <a:spcPct val="150000"/>
              </a:lnSpc>
              <a:spcBef>
                <a:spcPts val="0"/>
              </a:spcBef>
              <a:spcAft>
                <a:spcPts val="0"/>
              </a:spcAft>
              <a:buSzPts val="1200"/>
            </a:pPr>
            <a:r>
              <a:rPr lang="fa-IR" sz="1800" b="1" dirty="0">
                <a:solidFill>
                  <a:schemeClr val="bg1"/>
                </a:solidFill>
                <a:effectLst/>
                <a:latin typeface="Times New Roman" panose="02020603050405020304" pitchFamily="18" charset="0"/>
                <a:ea typeface="Times New Roman" panose="02020603050405020304" pitchFamily="18" charset="0"/>
                <a:cs typeface="B Nazanin" panose="00000400000000000000" pitchFamily="2" charset="-78"/>
              </a:rPr>
              <a:t>12- </a:t>
            </a:r>
            <a:r>
              <a:rPr lang="ar-SA" sz="1800" b="1" dirty="0">
                <a:solidFill>
                  <a:schemeClr val="bg1"/>
                </a:solidFill>
                <a:effectLst/>
                <a:latin typeface="Times New Roman" panose="02020603050405020304" pitchFamily="18" charset="0"/>
                <a:ea typeface="Times New Roman" panose="02020603050405020304" pitchFamily="18" charset="0"/>
                <a:cs typeface="B Nazanin" panose="00000400000000000000" pitchFamily="2" charset="-78"/>
              </a:rPr>
              <a:t>ایجاد بستری ایمن جهت دفن زباله های بیمارستانی</a:t>
            </a:r>
            <a:endParaRPr lang="en-US" sz="1800" dirty="0">
              <a:solidFill>
                <a:schemeClr val="bg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marR="0" lvl="0" algn="r" rtl="1">
              <a:lnSpc>
                <a:spcPct val="150000"/>
              </a:lnSpc>
              <a:spcBef>
                <a:spcPts val="0"/>
              </a:spcBef>
              <a:spcAft>
                <a:spcPts val="0"/>
              </a:spcAft>
              <a:buSzPts val="1200"/>
            </a:pPr>
            <a:r>
              <a:rPr lang="fa-IR" sz="1800" b="1" dirty="0">
                <a:solidFill>
                  <a:schemeClr val="bg1"/>
                </a:solidFill>
                <a:effectLst/>
                <a:latin typeface="Times New Roman" panose="02020603050405020304" pitchFamily="18" charset="0"/>
                <a:ea typeface="Times New Roman" panose="02020603050405020304" pitchFamily="18" charset="0"/>
                <a:cs typeface="B Nazanin" panose="00000400000000000000" pitchFamily="2" charset="-78"/>
              </a:rPr>
              <a:t>13- </a:t>
            </a:r>
            <a:r>
              <a:rPr lang="ar-SA" sz="1800" b="1" dirty="0">
                <a:solidFill>
                  <a:schemeClr val="bg1"/>
                </a:solidFill>
                <a:effectLst/>
                <a:latin typeface="Times New Roman" panose="02020603050405020304" pitchFamily="18" charset="0"/>
                <a:ea typeface="Times New Roman" panose="02020603050405020304" pitchFamily="18" charset="0"/>
                <a:cs typeface="B Nazanin" panose="00000400000000000000" pitchFamily="2" charset="-78"/>
              </a:rPr>
              <a:t>بستر سازی جهت دفن زباله های هسته ای</a:t>
            </a:r>
            <a:endParaRPr lang="en-US" sz="1800" dirty="0">
              <a:solidFill>
                <a:schemeClr val="bg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a-IR" sz="1800" b="1" i="0" u="none" strike="noStrike" kern="1200" cap="none" spc="0" normalizeH="0" baseline="0" noProof="0" dirty="0">
              <a:ln>
                <a:noFill/>
              </a:ln>
              <a:solidFill>
                <a:prstClr val="white"/>
              </a:solidFill>
              <a:effectLst/>
              <a:uLnTx/>
              <a:uFillTx/>
              <a:latin typeface="Calibri" panose="020F0502020204030204"/>
              <a:cs typeface="B Nazanin" panose="00000400000000000000" pitchFamily="2" charset="-78"/>
            </a:endParaRPr>
          </a:p>
        </p:txBody>
      </p:sp>
      <p:pic>
        <p:nvPicPr>
          <p:cNvPr id="8" name="Picture 7">
            <a:extLst>
              <a:ext uri="{FF2B5EF4-FFF2-40B4-BE49-F238E27FC236}">
                <a16:creationId xmlns:a16="http://schemas.microsoft.com/office/drawing/2014/main" id="{18D55E32-5F27-1729-665D-5E363DDBFF75}"/>
              </a:ext>
            </a:extLst>
          </p:cNvPr>
          <p:cNvPicPr>
            <a:picLocks noChangeAspect="1"/>
          </p:cNvPicPr>
          <p:nvPr/>
        </p:nvPicPr>
        <p:blipFill rotWithShape="1">
          <a:blip r:embed="rId2">
            <a:extLst>
              <a:ext uri="{28A0092B-C50C-407E-A947-70E740481C1C}">
                <a14:useLocalDpi xmlns:a14="http://schemas.microsoft.com/office/drawing/2010/main" val="0"/>
              </a:ext>
            </a:extLst>
          </a:blip>
          <a:srcRect b="47929"/>
          <a:stretch/>
        </p:blipFill>
        <p:spPr>
          <a:xfrm>
            <a:off x="5420412" y="1337485"/>
            <a:ext cx="5749928" cy="2720379"/>
          </a:xfrm>
          <a:prstGeom prst="rect">
            <a:avLst/>
          </a:prstGeom>
        </p:spPr>
      </p:pic>
      <p:sp>
        <p:nvSpPr>
          <p:cNvPr id="23" name="Shape 2556">
            <a:extLst>
              <a:ext uri="{FF2B5EF4-FFF2-40B4-BE49-F238E27FC236}">
                <a16:creationId xmlns:a16="http://schemas.microsoft.com/office/drawing/2014/main" id="{BB0068C5-84AF-4026-95C2-429C06DF576C}"/>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4" name="Shape 2556">
            <a:extLst>
              <a:ext uri="{FF2B5EF4-FFF2-40B4-BE49-F238E27FC236}">
                <a16:creationId xmlns:a16="http://schemas.microsoft.com/office/drawing/2014/main" id="{9F8ABBF0-C3CC-4CF0-9160-C5BA6F48355E}"/>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5" name="Rounded Rectangle 14">
            <a:extLst>
              <a:ext uri="{FF2B5EF4-FFF2-40B4-BE49-F238E27FC236}">
                <a16:creationId xmlns:a16="http://schemas.microsoft.com/office/drawing/2014/main" id="{5ABFCFBA-D2B5-4BE8-AE15-DE6ED3082461}"/>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26" name="Shape 2556">
            <a:extLst>
              <a:ext uri="{FF2B5EF4-FFF2-40B4-BE49-F238E27FC236}">
                <a16:creationId xmlns:a16="http://schemas.microsoft.com/office/drawing/2014/main" id="{424695D2-FC7F-49A6-986E-61CECDF7BB64}"/>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7" name="Rounded Rectangle 14">
            <a:extLst>
              <a:ext uri="{FF2B5EF4-FFF2-40B4-BE49-F238E27FC236}">
                <a16:creationId xmlns:a16="http://schemas.microsoft.com/office/drawing/2014/main" id="{EAD4A846-1DED-47B4-A260-D3D62C6F8F25}"/>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28" name="Shape 2556">
            <a:extLst>
              <a:ext uri="{FF2B5EF4-FFF2-40B4-BE49-F238E27FC236}">
                <a16:creationId xmlns:a16="http://schemas.microsoft.com/office/drawing/2014/main" id="{840278D8-8453-41F5-8FE6-7BF53F4617E4}"/>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9" name="Rounded Rectangle 14">
            <a:extLst>
              <a:ext uri="{FF2B5EF4-FFF2-40B4-BE49-F238E27FC236}">
                <a16:creationId xmlns:a16="http://schemas.microsoft.com/office/drawing/2014/main" id="{2AE0509D-AD0E-4D29-970A-F457DC3C0BB9}"/>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30" name="Shape 2556">
            <a:extLst>
              <a:ext uri="{FF2B5EF4-FFF2-40B4-BE49-F238E27FC236}">
                <a16:creationId xmlns:a16="http://schemas.microsoft.com/office/drawing/2014/main" id="{CD945D01-C35B-4194-BBBE-35AAB782AA72}"/>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1" name="Rounded Rectangle 14">
            <a:extLst>
              <a:ext uri="{FF2B5EF4-FFF2-40B4-BE49-F238E27FC236}">
                <a16:creationId xmlns:a16="http://schemas.microsoft.com/office/drawing/2014/main" id="{0EA13EBA-117B-4757-A1E5-6DFBBC33A1DC}"/>
              </a:ext>
            </a:extLst>
          </p:cNvPr>
          <p:cNvSpPr/>
          <p:nvPr/>
        </p:nvSpPr>
        <p:spPr>
          <a:xfrm>
            <a:off x="61356" y="3243095"/>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32" name="Shape 2556">
            <a:extLst>
              <a:ext uri="{FF2B5EF4-FFF2-40B4-BE49-F238E27FC236}">
                <a16:creationId xmlns:a16="http://schemas.microsoft.com/office/drawing/2014/main" id="{38010666-7CFA-4B29-8B0E-8922971B0610}"/>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3" name="Rounded Rectangle 14">
            <a:extLst>
              <a:ext uri="{FF2B5EF4-FFF2-40B4-BE49-F238E27FC236}">
                <a16:creationId xmlns:a16="http://schemas.microsoft.com/office/drawing/2014/main" id="{03760726-A1D1-482A-81B6-63B1425D339F}"/>
              </a:ext>
            </a:extLst>
          </p:cNvPr>
          <p:cNvSpPr/>
          <p:nvPr/>
        </p:nvSpPr>
        <p:spPr>
          <a:xfrm>
            <a:off x="61356" y="4165046"/>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34" name="Shape 2556">
            <a:extLst>
              <a:ext uri="{FF2B5EF4-FFF2-40B4-BE49-F238E27FC236}">
                <a16:creationId xmlns:a16="http://schemas.microsoft.com/office/drawing/2014/main" id="{18FCBDDF-DF17-4FA9-AB8B-4FE4AE09DC19}"/>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21531280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Rounded Corners 45">
            <a:extLst>
              <a:ext uri="{FF2B5EF4-FFF2-40B4-BE49-F238E27FC236}">
                <a16:creationId xmlns:a16="http://schemas.microsoft.com/office/drawing/2014/main" id="{B4896467-5725-4ABB-887C-3FD94D21EAB2}"/>
              </a:ext>
            </a:extLst>
          </p:cNvPr>
          <p:cNvSpPr/>
          <p:nvPr/>
        </p:nvSpPr>
        <p:spPr>
          <a:xfrm>
            <a:off x="3663377" y="70376"/>
            <a:ext cx="8377794" cy="6787624"/>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R="0" lvl="0" algn="r" rtl="1">
              <a:spcBef>
                <a:spcPts val="0"/>
              </a:spcBef>
              <a:spcAft>
                <a:spcPts val="0"/>
              </a:spcAft>
              <a:buSzPts val="1200"/>
            </a:pP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p:txBody>
      </p:sp>
      <p:sp>
        <p:nvSpPr>
          <p:cNvPr id="2" name="TextBox 1">
            <a:extLst>
              <a:ext uri="{FF2B5EF4-FFF2-40B4-BE49-F238E27FC236}">
                <a16:creationId xmlns:a16="http://schemas.microsoft.com/office/drawing/2014/main" id="{E8435DD3-BA9E-55E8-4A0C-1F13DEB23EFD}"/>
              </a:ext>
            </a:extLst>
          </p:cNvPr>
          <p:cNvSpPr txBox="1"/>
          <p:nvPr/>
        </p:nvSpPr>
        <p:spPr>
          <a:xfrm>
            <a:off x="3220153" y="426423"/>
            <a:ext cx="8264366" cy="2379626"/>
          </a:xfrm>
          <a:prstGeom prst="rect">
            <a:avLst/>
          </a:prstGeom>
          <a:noFill/>
        </p:spPr>
        <p:txBody>
          <a:bodyPr wrap="square">
            <a:spAutoFit/>
          </a:bodyPr>
          <a:lstStyle/>
          <a:p>
            <a:pPr marR="0" lvl="0" algn="r" rtl="1">
              <a:spcBef>
                <a:spcPts val="0"/>
              </a:spcBef>
              <a:spcAft>
                <a:spcPts val="0"/>
              </a:spcAft>
              <a:buSzPts val="1200"/>
            </a:pPr>
            <a:r>
              <a:rPr lang="fa-IR" sz="1800" dirty="0">
                <a:solidFill>
                  <a:schemeClr val="bg1"/>
                </a:solidFill>
                <a:effectLst/>
                <a:latin typeface="Times New Roman" panose="02020603050405020304" pitchFamily="18" charset="0"/>
                <a:ea typeface="Times New Roman" panose="02020603050405020304" pitchFamily="18" charset="0"/>
                <a:cs typeface="B Nazanin" panose="00000400000000000000" pitchFamily="2" charset="-78"/>
              </a:rPr>
              <a:t>14- </a:t>
            </a:r>
            <a:r>
              <a:rPr lang="ar-SA" sz="1800" dirty="0">
                <a:solidFill>
                  <a:schemeClr val="bg1"/>
                </a:solidFill>
                <a:effectLst/>
                <a:latin typeface="Times New Roman" panose="02020603050405020304" pitchFamily="18" charset="0"/>
                <a:ea typeface="Times New Roman" panose="02020603050405020304" pitchFamily="18" charset="0"/>
                <a:cs typeface="B Nazanin" panose="00000400000000000000" pitchFamily="2" charset="-78"/>
              </a:rPr>
              <a:t>مهار ثانویه مخازن سطحی</a:t>
            </a:r>
            <a:endParaRPr lang="fa-IR" sz="1800" dirty="0">
              <a:solidFill>
                <a:schemeClr val="bg1"/>
              </a:solidFill>
              <a:effectLst/>
              <a:latin typeface="Times New Roman" panose="02020603050405020304" pitchFamily="18" charset="0"/>
              <a:ea typeface="Times New Roman" panose="02020603050405020304" pitchFamily="18" charset="0"/>
              <a:cs typeface="B Nazanin" panose="00000400000000000000" pitchFamily="2" charset="-78"/>
            </a:endParaRPr>
          </a:p>
          <a:p>
            <a:pPr marR="0" lvl="0" algn="just" rtl="1">
              <a:lnSpc>
                <a:spcPct val="150000"/>
              </a:lnSpc>
              <a:spcBef>
                <a:spcPts val="0"/>
              </a:spcBef>
              <a:spcAft>
                <a:spcPts val="0"/>
              </a:spcAft>
              <a:buSzPts val="1200"/>
            </a:pPr>
            <a:r>
              <a:rPr lang="fa-IR" sz="1800" dirty="0">
                <a:solidFill>
                  <a:schemeClr val="bg1"/>
                </a:solidFill>
                <a:effectLst/>
                <a:latin typeface="Times New Roman" panose="02020603050405020304" pitchFamily="18" charset="0"/>
                <a:ea typeface="Times New Roman" panose="02020603050405020304" pitchFamily="18" charset="0"/>
                <a:cs typeface="B Nazanin" panose="00000400000000000000" pitchFamily="2" charset="-78"/>
              </a:rPr>
              <a:t>15- </a:t>
            </a:r>
            <a:r>
              <a:rPr lang="ar-SA" sz="1800" dirty="0">
                <a:solidFill>
                  <a:schemeClr val="bg1"/>
                </a:solidFill>
                <a:effectLst/>
                <a:latin typeface="Times New Roman" panose="02020603050405020304" pitchFamily="18" charset="0"/>
                <a:ea typeface="Times New Roman" panose="02020603050405020304" pitchFamily="18" charset="0"/>
                <a:cs typeface="B Nazanin" panose="00000400000000000000" pitchFamily="2" charset="-78"/>
              </a:rPr>
              <a:t>معادن</a:t>
            </a:r>
            <a:endParaRPr lang="en-US" sz="1800" dirty="0">
              <a:solidFill>
                <a:schemeClr val="bg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marR="0" lvl="0" algn="r" rtl="1">
              <a:spcBef>
                <a:spcPts val="0"/>
              </a:spcBef>
              <a:spcAft>
                <a:spcPts val="0"/>
              </a:spcAft>
              <a:buSzPts val="1200"/>
            </a:pPr>
            <a:r>
              <a:rPr lang="fa-IR" sz="1800" dirty="0">
                <a:solidFill>
                  <a:schemeClr val="bg1"/>
                </a:solidFill>
                <a:effectLst/>
                <a:latin typeface="Times New Roman" panose="02020603050405020304" pitchFamily="18" charset="0"/>
                <a:ea typeface="Times New Roman" panose="02020603050405020304" pitchFamily="18" charset="0"/>
                <a:cs typeface="B Nazanin" panose="00000400000000000000" pitchFamily="2" charset="-78"/>
              </a:rPr>
              <a:t>16- </a:t>
            </a:r>
            <a:r>
              <a:rPr lang="ar-SA" sz="1800" dirty="0">
                <a:solidFill>
                  <a:schemeClr val="bg1"/>
                </a:solidFill>
                <a:effectLst/>
                <a:latin typeface="Times New Roman" panose="02020603050405020304" pitchFamily="18" charset="0"/>
                <a:ea typeface="Times New Roman" panose="02020603050405020304" pitchFamily="18" charset="0"/>
                <a:cs typeface="B Nazanin" panose="00000400000000000000" pitchFamily="2" charset="-78"/>
              </a:rPr>
              <a:t>آب بندی ،تالاب ها، کانال های جریان آب و حافظت از محیط زیست</a:t>
            </a:r>
            <a:endParaRPr lang="en-US" sz="1800" dirty="0">
              <a:solidFill>
                <a:schemeClr val="bg1"/>
              </a:solidFill>
              <a:effectLst/>
              <a:latin typeface="Times New Roman" panose="02020603050405020304" pitchFamily="18" charset="0"/>
              <a:ea typeface="Times New Roman" panose="02020603050405020304" pitchFamily="18" charset="0"/>
              <a:cs typeface="B Nazanin" panose="00000400000000000000" pitchFamily="2" charset="-78"/>
            </a:endParaRPr>
          </a:p>
          <a:p>
            <a:pPr marR="0" lvl="0" algn="justLow" rtl="1">
              <a:lnSpc>
                <a:spcPct val="112000"/>
              </a:lnSpc>
              <a:spcBef>
                <a:spcPts val="0"/>
              </a:spcBef>
              <a:spcAft>
                <a:spcPts val="0"/>
              </a:spcAft>
              <a:buSzPts val="1200"/>
            </a:pPr>
            <a:r>
              <a:rPr lang="fa-IR"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17- </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مخازن فیلتر و ذخیره‌سازی</a:t>
            </a:r>
            <a:endPar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p>
            <a:pPr marR="0" lvl="0" algn="justLow" rtl="1">
              <a:lnSpc>
                <a:spcPct val="112000"/>
              </a:lnSpc>
              <a:spcBef>
                <a:spcPts val="0"/>
              </a:spcBef>
              <a:spcAft>
                <a:spcPts val="0"/>
              </a:spcAft>
              <a:buSzPts val="1200"/>
            </a:pPr>
            <a:r>
              <a:rPr lang="fa-IR"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18- </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مناطق حساس به محیط‌زیست</a:t>
            </a:r>
            <a:endParaRPr lang="en-US"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p>
            <a:pPr marR="0" lvl="0" algn="justLow" rtl="1">
              <a:lnSpc>
                <a:spcPct val="112000"/>
              </a:lnSpc>
              <a:spcBef>
                <a:spcPts val="0"/>
              </a:spcBef>
              <a:spcAft>
                <a:spcPts val="600"/>
              </a:spcAft>
              <a:buSzPts val="1200"/>
            </a:pPr>
            <a:r>
              <a:rPr lang="fa-IR"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19- </a:t>
            </a:r>
            <a:r>
              <a:rPr lang="ar-SA"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rPr>
              <a:t>آب‌بندی تونل</a:t>
            </a:r>
            <a:endParaRPr lang="fa-IR" sz="1800" dirty="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p>
            <a:pPr marR="0" lvl="0" algn="justLow" rtl="1">
              <a:lnSpc>
                <a:spcPct val="112000"/>
              </a:lnSpc>
              <a:spcBef>
                <a:spcPts val="0"/>
              </a:spcBef>
              <a:spcAft>
                <a:spcPts val="600"/>
              </a:spcAft>
              <a:buSzPts val="1200"/>
            </a:pPr>
            <a:r>
              <a:rPr lang="fa-IR" dirty="0">
                <a:solidFill>
                  <a:schemeClr val="bg1"/>
                </a:solidFill>
                <a:latin typeface="Times New Roman" panose="02020603050405020304" pitchFamily="18" charset="0"/>
                <a:ea typeface="Times New Roman" panose="02020603050405020304" pitchFamily="18" charset="0"/>
                <a:cs typeface="B Nazanin" panose="00000400000000000000" pitchFamily="2" charset="-78"/>
              </a:rPr>
              <a:t>20- استفاده در کشاورزی برای نگهداری آب زیر زمینی . محلی مناسب برای رشد گیاه</a:t>
            </a:r>
            <a:endParaRPr lang="en-US" sz="1800" dirty="0">
              <a:solidFill>
                <a:schemeClr val="bg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p:txBody>
      </p:sp>
      <p:sp>
        <p:nvSpPr>
          <p:cNvPr id="7" name="TextBox 6">
            <a:extLst>
              <a:ext uri="{FF2B5EF4-FFF2-40B4-BE49-F238E27FC236}">
                <a16:creationId xmlns:a16="http://schemas.microsoft.com/office/drawing/2014/main" id="{DF4385CE-96C3-BF3B-CB50-960B2CE31789}"/>
              </a:ext>
            </a:extLst>
          </p:cNvPr>
          <p:cNvSpPr txBox="1"/>
          <p:nvPr/>
        </p:nvSpPr>
        <p:spPr>
          <a:xfrm>
            <a:off x="2544095" y="6469432"/>
            <a:ext cx="8264366" cy="388568"/>
          </a:xfrm>
          <a:prstGeom prst="rect">
            <a:avLst/>
          </a:prstGeom>
          <a:noFill/>
        </p:spPr>
        <p:txBody>
          <a:bodyPr wrap="square">
            <a:spAutoFit/>
          </a:bodyPr>
          <a:lstStyle/>
          <a:p>
            <a:pPr marL="0" marR="0" algn="ctr" rtl="1">
              <a:lnSpc>
                <a:spcPct val="150000"/>
              </a:lnSpc>
              <a:spcBef>
                <a:spcPts val="0"/>
              </a:spcBef>
              <a:spcAft>
                <a:spcPts val="0"/>
              </a:spcAft>
            </a:pPr>
            <a:r>
              <a:rPr lang="ar-SA" sz="1400" b="1" dirty="0">
                <a:solidFill>
                  <a:schemeClr val="bg1"/>
                </a:solidFill>
                <a:effectLst/>
                <a:latin typeface="Calibri" panose="020F0502020204030204" pitchFamily="34" charset="0"/>
                <a:ea typeface="Calibri" panose="020F0502020204030204" pitchFamily="34" charset="0"/>
                <a:cs typeface="B Nazanin" panose="00000400000000000000" pitchFamily="2" charset="-78"/>
              </a:rPr>
              <a:t>کانال های عبور آب</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73111789-9D42-589A-F54A-C99D48369AFD}"/>
              </a:ext>
            </a:extLst>
          </p:cNvPr>
          <p:cNvPicPr>
            <a:picLocks noChangeAspect="1"/>
          </p:cNvPicPr>
          <p:nvPr/>
        </p:nvPicPr>
        <p:blipFill rotWithShape="1">
          <a:blip r:embed="rId2">
            <a:extLst>
              <a:ext uri="{28A0092B-C50C-407E-A947-70E740481C1C}">
                <a14:useLocalDpi xmlns:a14="http://schemas.microsoft.com/office/drawing/2010/main" val="0"/>
              </a:ext>
            </a:extLst>
          </a:blip>
          <a:srcRect t="2745" r="10277" b="44648"/>
          <a:stretch/>
        </p:blipFill>
        <p:spPr>
          <a:xfrm>
            <a:off x="3658878" y="3677275"/>
            <a:ext cx="6047672" cy="2828925"/>
          </a:xfrm>
          <a:prstGeom prst="rect">
            <a:avLst/>
          </a:prstGeom>
        </p:spPr>
      </p:pic>
      <p:sp>
        <p:nvSpPr>
          <p:cNvPr id="31" name="Shape 2556">
            <a:extLst>
              <a:ext uri="{FF2B5EF4-FFF2-40B4-BE49-F238E27FC236}">
                <a16:creationId xmlns:a16="http://schemas.microsoft.com/office/drawing/2014/main" id="{55F17FE7-3CC2-47F1-9A8B-73493C0D8F2B}"/>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7" name="Shape 2556">
            <a:extLst>
              <a:ext uri="{FF2B5EF4-FFF2-40B4-BE49-F238E27FC236}">
                <a16:creationId xmlns:a16="http://schemas.microsoft.com/office/drawing/2014/main" id="{1A585352-C3EC-46BD-B62B-1EA49856D2D1}"/>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8" name="Rounded Rectangle 14">
            <a:extLst>
              <a:ext uri="{FF2B5EF4-FFF2-40B4-BE49-F238E27FC236}">
                <a16:creationId xmlns:a16="http://schemas.microsoft.com/office/drawing/2014/main" id="{02ABB2C9-49E0-455C-8276-7CA0688DF4FB}"/>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39" name="Shape 2556">
            <a:extLst>
              <a:ext uri="{FF2B5EF4-FFF2-40B4-BE49-F238E27FC236}">
                <a16:creationId xmlns:a16="http://schemas.microsoft.com/office/drawing/2014/main" id="{43418B89-DD54-4F24-B423-764E792C05B4}"/>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0" name="Rounded Rectangle 14">
            <a:extLst>
              <a:ext uri="{FF2B5EF4-FFF2-40B4-BE49-F238E27FC236}">
                <a16:creationId xmlns:a16="http://schemas.microsoft.com/office/drawing/2014/main" id="{DF843EB7-A57B-44F0-B9F9-13DA2E608E89}"/>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41" name="Shape 2556">
            <a:extLst>
              <a:ext uri="{FF2B5EF4-FFF2-40B4-BE49-F238E27FC236}">
                <a16:creationId xmlns:a16="http://schemas.microsoft.com/office/drawing/2014/main" id="{91988F2A-1668-4750-AC68-C3ADB9756847}"/>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2" name="Rounded Rectangle 14">
            <a:extLst>
              <a:ext uri="{FF2B5EF4-FFF2-40B4-BE49-F238E27FC236}">
                <a16:creationId xmlns:a16="http://schemas.microsoft.com/office/drawing/2014/main" id="{FEF7897A-5C41-42B7-8271-8D8BE84CA3F9}"/>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3" name="Shape 2556">
            <a:extLst>
              <a:ext uri="{FF2B5EF4-FFF2-40B4-BE49-F238E27FC236}">
                <a16:creationId xmlns:a16="http://schemas.microsoft.com/office/drawing/2014/main" id="{E34ED274-740B-4057-86CF-F6EA54DABE78}"/>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4" name="Rounded Rectangle 14">
            <a:extLst>
              <a:ext uri="{FF2B5EF4-FFF2-40B4-BE49-F238E27FC236}">
                <a16:creationId xmlns:a16="http://schemas.microsoft.com/office/drawing/2014/main" id="{B465E7B5-C7CE-44F4-AD3E-7B8D46F9AD60}"/>
              </a:ext>
            </a:extLst>
          </p:cNvPr>
          <p:cNvSpPr/>
          <p:nvPr/>
        </p:nvSpPr>
        <p:spPr>
          <a:xfrm>
            <a:off x="61356" y="3243095"/>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5" name="Shape 2556">
            <a:extLst>
              <a:ext uri="{FF2B5EF4-FFF2-40B4-BE49-F238E27FC236}">
                <a16:creationId xmlns:a16="http://schemas.microsoft.com/office/drawing/2014/main" id="{7EC2099F-F29F-4926-A279-752124AB3D0A}"/>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7" name="Rounded Rectangle 14">
            <a:extLst>
              <a:ext uri="{FF2B5EF4-FFF2-40B4-BE49-F238E27FC236}">
                <a16:creationId xmlns:a16="http://schemas.microsoft.com/office/drawing/2014/main" id="{A68A0B67-93EA-4A58-8614-4E10FF0DDF7F}"/>
              </a:ext>
            </a:extLst>
          </p:cNvPr>
          <p:cNvSpPr/>
          <p:nvPr/>
        </p:nvSpPr>
        <p:spPr>
          <a:xfrm>
            <a:off x="61356" y="4165046"/>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8" name="Shape 2556">
            <a:extLst>
              <a:ext uri="{FF2B5EF4-FFF2-40B4-BE49-F238E27FC236}">
                <a16:creationId xmlns:a16="http://schemas.microsoft.com/office/drawing/2014/main" id="{8F51FF72-44C6-476C-9AA4-0F6D52B1172A}"/>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165243343"/>
      </p:ext>
    </p:extLst>
  </p:cSld>
  <p:clrMapOvr>
    <a:masterClrMapping/>
  </p:clrMapOvr>
  <p:transition spd="slow">
    <p:fade/>
  </p:transition>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9D9A0CB2-49AE-4F4C-BDF1-7EFBFA4E8FE0}"/>
              </a:ext>
            </a:extLst>
          </p:cNvPr>
          <p:cNvSpPr/>
          <p:nvPr/>
        </p:nvSpPr>
        <p:spPr>
          <a:xfrm>
            <a:off x="3583709" y="146291"/>
            <a:ext cx="8608291" cy="6822812"/>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D5F028AD-CE08-4D8B-9D1F-74436520BFD3}"/>
              </a:ext>
            </a:extLst>
          </p:cNvPr>
          <p:cNvSpPr txBox="1"/>
          <p:nvPr/>
        </p:nvSpPr>
        <p:spPr>
          <a:xfrm>
            <a:off x="3415284" y="942014"/>
            <a:ext cx="8608291" cy="7109639"/>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Pts val="1200"/>
              <a:buFontTx/>
              <a:buNone/>
              <a:tabLst/>
              <a:defRPr/>
            </a:pPr>
            <a:endParaRPr lang="fa-IR" sz="5400" dirty="0">
              <a:solidFill>
                <a:srgbClr val="FFFF00"/>
              </a:solidFill>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lang="fa-IR" sz="5400" dirty="0">
              <a:solidFill>
                <a:srgbClr val="FFFF00"/>
              </a:solidFill>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lang="fa-IR" sz="5400" dirty="0">
              <a:solidFill>
                <a:srgbClr val="FFFF00"/>
              </a:solidFill>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r>
              <a:rPr lang="fa-IR" sz="5400" dirty="0">
                <a:solidFill>
                  <a:srgbClr val="FFFF00"/>
                </a:solidFill>
                <a:latin typeface="Times New Roman" panose="02020603050405020304" pitchFamily="18" charset="0"/>
                <a:ea typeface="Calibri" panose="020F0502020204030204" pitchFamily="34" charset="0"/>
                <a:cs typeface="B Titr" panose="00000700000000000000" pitchFamily="2" charset="-78"/>
              </a:rPr>
              <a:t>                           کاربرد </a:t>
            </a:r>
            <a:r>
              <a:rPr lang="en-US" sz="5400" dirty="0">
                <a:solidFill>
                  <a:srgbClr val="FFFF00"/>
                </a:solidFill>
                <a:latin typeface="Times New Roman" panose="02020603050405020304" pitchFamily="18" charset="0"/>
                <a:ea typeface="Calibri" panose="020F0502020204030204" pitchFamily="34" charset="0"/>
                <a:cs typeface="B Titr" panose="00000700000000000000" pitchFamily="2" charset="-78"/>
              </a:rPr>
              <a:t>GCL  -  </a:t>
            </a: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en-US"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p:txBody>
      </p:sp>
      <p:sp>
        <p:nvSpPr>
          <p:cNvPr id="34" name="Shape 2556">
            <a:extLst>
              <a:ext uri="{FF2B5EF4-FFF2-40B4-BE49-F238E27FC236}">
                <a16:creationId xmlns:a16="http://schemas.microsoft.com/office/drawing/2014/main" id="{D676CA6B-0A90-4186-904C-A2C4ACAA4D43}"/>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5" name="Shape 2556">
            <a:extLst>
              <a:ext uri="{FF2B5EF4-FFF2-40B4-BE49-F238E27FC236}">
                <a16:creationId xmlns:a16="http://schemas.microsoft.com/office/drawing/2014/main" id="{D1A4640B-6A08-4851-A754-943CBFCC3472}"/>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6" name="Rounded Rectangle 14">
            <a:extLst>
              <a:ext uri="{FF2B5EF4-FFF2-40B4-BE49-F238E27FC236}">
                <a16:creationId xmlns:a16="http://schemas.microsoft.com/office/drawing/2014/main" id="{879C689D-0658-4367-9623-D86A76A1E581}"/>
              </a:ext>
            </a:extLst>
          </p:cNvPr>
          <p:cNvSpPr/>
          <p:nvPr/>
        </p:nvSpPr>
        <p:spPr>
          <a:xfrm>
            <a:off x="31906" y="5185260"/>
            <a:ext cx="1825470"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37" name="Shape 2556">
            <a:extLst>
              <a:ext uri="{FF2B5EF4-FFF2-40B4-BE49-F238E27FC236}">
                <a16:creationId xmlns:a16="http://schemas.microsoft.com/office/drawing/2014/main" id="{0784C30D-65F5-4C07-A082-DEAECDDC42FC}"/>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8" name="Rounded Rectangle 14">
            <a:extLst>
              <a:ext uri="{FF2B5EF4-FFF2-40B4-BE49-F238E27FC236}">
                <a16:creationId xmlns:a16="http://schemas.microsoft.com/office/drawing/2014/main" id="{26DDC7EB-137A-4469-949E-BAAF36BC2C27}"/>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9" name="Shape 2556">
            <a:extLst>
              <a:ext uri="{FF2B5EF4-FFF2-40B4-BE49-F238E27FC236}">
                <a16:creationId xmlns:a16="http://schemas.microsoft.com/office/drawing/2014/main" id="{8657FF31-1415-4F6E-B10B-C2878F0A81F0}"/>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0" name="Rounded Rectangle 14">
            <a:extLst>
              <a:ext uri="{FF2B5EF4-FFF2-40B4-BE49-F238E27FC236}">
                <a16:creationId xmlns:a16="http://schemas.microsoft.com/office/drawing/2014/main" id="{FEAA5C39-7150-401B-8C1A-2DF0B55B57A8}"/>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1" name="Shape 2556">
            <a:extLst>
              <a:ext uri="{FF2B5EF4-FFF2-40B4-BE49-F238E27FC236}">
                <a16:creationId xmlns:a16="http://schemas.microsoft.com/office/drawing/2014/main" id="{3515AE07-4E0C-4536-8602-5DAA69D0F85A}"/>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2" name="Rounded Rectangle 14">
            <a:extLst>
              <a:ext uri="{FF2B5EF4-FFF2-40B4-BE49-F238E27FC236}">
                <a16:creationId xmlns:a16="http://schemas.microsoft.com/office/drawing/2014/main" id="{094E0FE0-D6B6-4A42-867B-38616BB6CDEC}"/>
              </a:ext>
            </a:extLst>
          </p:cNvPr>
          <p:cNvSpPr/>
          <p:nvPr/>
        </p:nvSpPr>
        <p:spPr>
          <a:xfrm>
            <a:off x="61356" y="3243095"/>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3" name="Shape 2556">
            <a:extLst>
              <a:ext uri="{FF2B5EF4-FFF2-40B4-BE49-F238E27FC236}">
                <a16:creationId xmlns:a16="http://schemas.microsoft.com/office/drawing/2014/main" id="{A0678ECE-AE33-42EF-ABF8-A9BDC5E76704}"/>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4" name="Rounded Rectangle 14">
            <a:extLst>
              <a:ext uri="{FF2B5EF4-FFF2-40B4-BE49-F238E27FC236}">
                <a16:creationId xmlns:a16="http://schemas.microsoft.com/office/drawing/2014/main" id="{B8247A84-7E37-4D03-B9D3-17F0B1784C2A}"/>
              </a:ext>
            </a:extLst>
          </p:cNvPr>
          <p:cNvSpPr/>
          <p:nvPr/>
        </p:nvSpPr>
        <p:spPr>
          <a:xfrm>
            <a:off x="61356" y="4165046"/>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8" name="Shape 2556">
            <a:extLst>
              <a:ext uri="{FF2B5EF4-FFF2-40B4-BE49-F238E27FC236}">
                <a16:creationId xmlns:a16="http://schemas.microsoft.com/office/drawing/2014/main" id="{E287556B-FF10-44A2-8C3A-75183CBCB223}"/>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pic>
        <p:nvPicPr>
          <p:cNvPr id="16" name="Picture 15" descr="http://pgpgeo.com/UserImage/%D8%AC%D8%AD.JPG"/>
          <p:cNvPicPr/>
          <p:nvPr/>
        </p:nvPicPr>
        <p:blipFill>
          <a:blip r:embed="rId3">
            <a:extLst>
              <a:ext uri="{28A0092B-C50C-407E-A947-70E740481C1C}">
                <a14:useLocalDpi xmlns:a14="http://schemas.microsoft.com/office/drawing/2010/main" val="0"/>
              </a:ext>
            </a:extLst>
          </a:blip>
          <a:srcRect/>
          <a:stretch>
            <a:fillRect/>
          </a:stretch>
        </p:blipFill>
        <p:spPr bwMode="auto">
          <a:xfrm>
            <a:off x="3704898" y="569004"/>
            <a:ext cx="8318678" cy="4753960"/>
          </a:xfrm>
          <a:prstGeom prst="rect">
            <a:avLst/>
          </a:prstGeom>
          <a:noFill/>
          <a:ln>
            <a:noFill/>
          </a:ln>
        </p:spPr>
      </p:pic>
    </p:spTree>
    <p:extLst>
      <p:ext uri="{BB962C8B-B14F-4D97-AF65-F5344CB8AC3E}">
        <p14:creationId xmlns:p14="http://schemas.microsoft.com/office/powerpoint/2010/main" val="40175319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9D9A0CB2-49AE-4F4C-BDF1-7EFBFA4E8FE0}"/>
              </a:ext>
            </a:extLst>
          </p:cNvPr>
          <p:cNvSpPr/>
          <p:nvPr/>
        </p:nvSpPr>
        <p:spPr>
          <a:xfrm>
            <a:off x="3583709" y="146291"/>
            <a:ext cx="8608291" cy="6822812"/>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D5F028AD-CE08-4D8B-9D1F-74436520BFD3}"/>
              </a:ext>
            </a:extLst>
          </p:cNvPr>
          <p:cNvSpPr txBox="1"/>
          <p:nvPr/>
        </p:nvSpPr>
        <p:spPr>
          <a:xfrm>
            <a:off x="2538984" y="408614"/>
            <a:ext cx="8608291" cy="7109639"/>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Pts val="1200"/>
              <a:buFontTx/>
              <a:buNone/>
              <a:tabLst/>
              <a:defRPr/>
            </a:pPr>
            <a:endParaRPr lang="fa-IR" sz="5400" dirty="0">
              <a:solidFill>
                <a:srgbClr val="FFFF00"/>
              </a:solidFill>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lang="fa-IR" sz="5400" dirty="0">
              <a:solidFill>
                <a:srgbClr val="FFFF00"/>
              </a:solidFill>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lang="fa-IR" sz="5400" dirty="0">
              <a:solidFill>
                <a:srgbClr val="FFFF00"/>
              </a:solidFill>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r>
              <a:rPr lang="fa-IR" sz="5400" dirty="0">
                <a:solidFill>
                  <a:srgbClr val="FFFF00"/>
                </a:solidFill>
                <a:latin typeface="Times New Roman" panose="02020603050405020304" pitchFamily="18" charset="0"/>
                <a:ea typeface="Calibri" panose="020F0502020204030204" pitchFamily="34" charset="0"/>
                <a:cs typeface="B Titr" panose="00000700000000000000" pitchFamily="2" charset="-78"/>
              </a:rPr>
              <a:t>                           کاربرد </a:t>
            </a:r>
            <a:r>
              <a:rPr lang="en-US" sz="5400" dirty="0">
                <a:solidFill>
                  <a:srgbClr val="FFFF00"/>
                </a:solidFill>
                <a:latin typeface="Times New Roman" panose="02020603050405020304" pitchFamily="18" charset="0"/>
                <a:ea typeface="Calibri" panose="020F0502020204030204" pitchFamily="34" charset="0"/>
                <a:cs typeface="B Titr" panose="00000700000000000000" pitchFamily="2" charset="-78"/>
              </a:rPr>
              <a:t>GCL  -  </a:t>
            </a:r>
            <a:endParaRPr kumimoji="0" lang="fa-IR" sz="54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lvl="0" algn="r" rtl="1">
              <a:buSzPts val="1200"/>
              <a:defRPr/>
            </a:pPr>
            <a:r>
              <a:rPr lang="en-US" sz="2000" dirty="0"/>
              <a:t>Foundation &amp; Basement Waterproofing in Iran</a:t>
            </a: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en-US"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p:txBody>
      </p:sp>
      <p:sp>
        <p:nvSpPr>
          <p:cNvPr id="34" name="Shape 2556">
            <a:extLst>
              <a:ext uri="{FF2B5EF4-FFF2-40B4-BE49-F238E27FC236}">
                <a16:creationId xmlns:a16="http://schemas.microsoft.com/office/drawing/2014/main" id="{D676CA6B-0A90-4186-904C-A2C4ACAA4D43}"/>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5" name="Shape 2556">
            <a:extLst>
              <a:ext uri="{FF2B5EF4-FFF2-40B4-BE49-F238E27FC236}">
                <a16:creationId xmlns:a16="http://schemas.microsoft.com/office/drawing/2014/main" id="{D1A4640B-6A08-4851-A754-943CBFCC3472}"/>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6" name="Rounded Rectangle 14">
            <a:extLst>
              <a:ext uri="{FF2B5EF4-FFF2-40B4-BE49-F238E27FC236}">
                <a16:creationId xmlns:a16="http://schemas.microsoft.com/office/drawing/2014/main" id="{879C689D-0658-4367-9623-D86A76A1E581}"/>
              </a:ext>
            </a:extLst>
          </p:cNvPr>
          <p:cNvSpPr/>
          <p:nvPr/>
        </p:nvSpPr>
        <p:spPr>
          <a:xfrm>
            <a:off x="31906" y="5185260"/>
            <a:ext cx="1825470"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37" name="Shape 2556">
            <a:extLst>
              <a:ext uri="{FF2B5EF4-FFF2-40B4-BE49-F238E27FC236}">
                <a16:creationId xmlns:a16="http://schemas.microsoft.com/office/drawing/2014/main" id="{0784C30D-65F5-4C07-A082-DEAECDDC42FC}"/>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8" name="Rounded Rectangle 14">
            <a:extLst>
              <a:ext uri="{FF2B5EF4-FFF2-40B4-BE49-F238E27FC236}">
                <a16:creationId xmlns:a16="http://schemas.microsoft.com/office/drawing/2014/main" id="{26DDC7EB-137A-4469-949E-BAAF36BC2C27}"/>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9" name="Shape 2556">
            <a:extLst>
              <a:ext uri="{FF2B5EF4-FFF2-40B4-BE49-F238E27FC236}">
                <a16:creationId xmlns:a16="http://schemas.microsoft.com/office/drawing/2014/main" id="{8657FF31-1415-4F6E-B10B-C2878F0A81F0}"/>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0" name="Rounded Rectangle 14">
            <a:extLst>
              <a:ext uri="{FF2B5EF4-FFF2-40B4-BE49-F238E27FC236}">
                <a16:creationId xmlns:a16="http://schemas.microsoft.com/office/drawing/2014/main" id="{FEAA5C39-7150-401B-8C1A-2DF0B55B57A8}"/>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1" name="Shape 2556">
            <a:extLst>
              <a:ext uri="{FF2B5EF4-FFF2-40B4-BE49-F238E27FC236}">
                <a16:creationId xmlns:a16="http://schemas.microsoft.com/office/drawing/2014/main" id="{3515AE07-4E0C-4536-8602-5DAA69D0F85A}"/>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2" name="Rounded Rectangle 14">
            <a:extLst>
              <a:ext uri="{FF2B5EF4-FFF2-40B4-BE49-F238E27FC236}">
                <a16:creationId xmlns:a16="http://schemas.microsoft.com/office/drawing/2014/main" id="{094E0FE0-D6B6-4A42-867B-38616BB6CDEC}"/>
              </a:ext>
            </a:extLst>
          </p:cNvPr>
          <p:cNvSpPr/>
          <p:nvPr/>
        </p:nvSpPr>
        <p:spPr>
          <a:xfrm>
            <a:off x="61356" y="3243095"/>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3" name="Shape 2556">
            <a:extLst>
              <a:ext uri="{FF2B5EF4-FFF2-40B4-BE49-F238E27FC236}">
                <a16:creationId xmlns:a16="http://schemas.microsoft.com/office/drawing/2014/main" id="{A0678ECE-AE33-42EF-ABF8-A9BDC5E76704}"/>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4" name="Rounded Rectangle 14">
            <a:extLst>
              <a:ext uri="{FF2B5EF4-FFF2-40B4-BE49-F238E27FC236}">
                <a16:creationId xmlns:a16="http://schemas.microsoft.com/office/drawing/2014/main" id="{B8247A84-7E37-4D03-B9D3-17F0B1784C2A}"/>
              </a:ext>
            </a:extLst>
          </p:cNvPr>
          <p:cNvSpPr/>
          <p:nvPr/>
        </p:nvSpPr>
        <p:spPr>
          <a:xfrm>
            <a:off x="61356" y="4165046"/>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8" name="Shape 2556">
            <a:extLst>
              <a:ext uri="{FF2B5EF4-FFF2-40B4-BE49-F238E27FC236}">
                <a16:creationId xmlns:a16="http://schemas.microsoft.com/office/drawing/2014/main" id="{E287556B-FF10-44A2-8C3A-75183CBCB223}"/>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pic>
        <p:nvPicPr>
          <p:cNvPr id="16" name="Picture 15" descr="http://pgpgeo.com/UserImage/%D8%B1%DB%8C%D9%86%DB%8C%D9%85.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61981" y="2023417"/>
            <a:ext cx="5868035" cy="3307715"/>
          </a:xfrm>
          <a:prstGeom prst="rect">
            <a:avLst/>
          </a:prstGeom>
          <a:noFill/>
          <a:ln>
            <a:noFill/>
          </a:ln>
        </p:spPr>
      </p:pic>
      <p:sp>
        <p:nvSpPr>
          <p:cNvPr id="2" name="Rectangle 1"/>
          <p:cNvSpPr/>
          <p:nvPr/>
        </p:nvSpPr>
        <p:spPr>
          <a:xfrm>
            <a:off x="3832207" y="3244334"/>
            <a:ext cx="4527586" cy="369332"/>
          </a:xfrm>
          <a:prstGeom prst="rect">
            <a:avLst/>
          </a:prstGeom>
        </p:spPr>
        <p:txBody>
          <a:bodyPr wrap="none">
            <a:spAutoFit/>
          </a:bodyPr>
          <a:lstStyle/>
          <a:p>
            <a:r>
              <a:rPr lang="en-US" dirty="0"/>
              <a:t>Foundation &amp; Basement Waterproofing in Iran</a:t>
            </a:r>
          </a:p>
        </p:txBody>
      </p:sp>
      <p:pic>
        <p:nvPicPr>
          <p:cNvPr id="3074" name="Picture 2" descr="C:\Users\khosravi\Desktop\جی-سی-ال1111111111111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1806147"/>
            <a:ext cx="7315200" cy="500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06017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9D9A0CB2-49AE-4F4C-BDF1-7EFBFA4E8FE0}"/>
              </a:ext>
            </a:extLst>
          </p:cNvPr>
          <p:cNvSpPr/>
          <p:nvPr/>
        </p:nvSpPr>
        <p:spPr>
          <a:xfrm>
            <a:off x="3583709" y="146291"/>
            <a:ext cx="8608291" cy="6822812"/>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D5F028AD-CE08-4D8B-9D1F-74436520BFD3}"/>
              </a:ext>
            </a:extLst>
          </p:cNvPr>
          <p:cNvSpPr txBox="1"/>
          <p:nvPr/>
        </p:nvSpPr>
        <p:spPr>
          <a:xfrm>
            <a:off x="3415284" y="942014"/>
            <a:ext cx="8608291" cy="7109639"/>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Pts val="1200"/>
              <a:buFontTx/>
              <a:buNone/>
              <a:tabLst/>
              <a:defRPr/>
            </a:pPr>
            <a:endParaRPr lang="fa-IR" sz="5400" dirty="0">
              <a:solidFill>
                <a:srgbClr val="FFFF00"/>
              </a:solidFill>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lang="fa-IR" sz="5400" dirty="0">
              <a:solidFill>
                <a:srgbClr val="FFFF00"/>
              </a:solidFill>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lang="fa-IR" sz="5400" dirty="0">
              <a:solidFill>
                <a:srgbClr val="FFFF00"/>
              </a:solidFill>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r>
              <a:rPr lang="fa-IR" sz="5400" dirty="0">
                <a:solidFill>
                  <a:srgbClr val="FFFF00"/>
                </a:solidFill>
                <a:latin typeface="Times New Roman" panose="02020603050405020304" pitchFamily="18" charset="0"/>
                <a:ea typeface="Calibri" panose="020F0502020204030204" pitchFamily="34" charset="0"/>
                <a:cs typeface="B Titr" panose="00000700000000000000" pitchFamily="2" charset="-78"/>
              </a:rPr>
              <a:t>                           کاربرد </a:t>
            </a:r>
            <a:r>
              <a:rPr lang="en-US" sz="5400" dirty="0">
                <a:solidFill>
                  <a:srgbClr val="FFFF00"/>
                </a:solidFill>
                <a:latin typeface="Times New Roman" panose="02020603050405020304" pitchFamily="18" charset="0"/>
                <a:ea typeface="Calibri" panose="020F0502020204030204" pitchFamily="34" charset="0"/>
                <a:cs typeface="B Titr" panose="00000700000000000000" pitchFamily="2" charset="-78"/>
              </a:rPr>
              <a:t>GCL  -  </a:t>
            </a:r>
            <a:endParaRPr kumimoji="0" lang="fa-IR" sz="54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en-US"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p:txBody>
      </p:sp>
      <p:sp>
        <p:nvSpPr>
          <p:cNvPr id="34" name="Shape 2556">
            <a:extLst>
              <a:ext uri="{FF2B5EF4-FFF2-40B4-BE49-F238E27FC236}">
                <a16:creationId xmlns:a16="http://schemas.microsoft.com/office/drawing/2014/main" id="{D676CA6B-0A90-4186-904C-A2C4ACAA4D43}"/>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5" name="Shape 2556">
            <a:extLst>
              <a:ext uri="{FF2B5EF4-FFF2-40B4-BE49-F238E27FC236}">
                <a16:creationId xmlns:a16="http://schemas.microsoft.com/office/drawing/2014/main" id="{D1A4640B-6A08-4851-A754-943CBFCC3472}"/>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6" name="Rounded Rectangle 14">
            <a:extLst>
              <a:ext uri="{FF2B5EF4-FFF2-40B4-BE49-F238E27FC236}">
                <a16:creationId xmlns:a16="http://schemas.microsoft.com/office/drawing/2014/main" id="{879C689D-0658-4367-9623-D86A76A1E581}"/>
              </a:ext>
            </a:extLst>
          </p:cNvPr>
          <p:cNvSpPr/>
          <p:nvPr/>
        </p:nvSpPr>
        <p:spPr>
          <a:xfrm>
            <a:off x="31906" y="5185260"/>
            <a:ext cx="1825470"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37" name="Shape 2556">
            <a:extLst>
              <a:ext uri="{FF2B5EF4-FFF2-40B4-BE49-F238E27FC236}">
                <a16:creationId xmlns:a16="http://schemas.microsoft.com/office/drawing/2014/main" id="{0784C30D-65F5-4C07-A082-DEAECDDC42FC}"/>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8" name="Rounded Rectangle 14">
            <a:extLst>
              <a:ext uri="{FF2B5EF4-FFF2-40B4-BE49-F238E27FC236}">
                <a16:creationId xmlns:a16="http://schemas.microsoft.com/office/drawing/2014/main" id="{26DDC7EB-137A-4469-949E-BAAF36BC2C27}"/>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9" name="Shape 2556">
            <a:extLst>
              <a:ext uri="{FF2B5EF4-FFF2-40B4-BE49-F238E27FC236}">
                <a16:creationId xmlns:a16="http://schemas.microsoft.com/office/drawing/2014/main" id="{8657FF31-1415-4F6E-B10B-C2878F0A81F0}"/>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0" name="Rounded Rectangle 14">
            <a:extLst>
              <a:ext uri="{FF2B5EF4-FFF2-40B4-BE49-F238E27FC236}">
                <a16:creationId xmlns:a16="http://schemas.microsoft.com/office/drawing/2014/main" id="{FEAA5C39-7150-401B-8C1A-2DF0B55B57A8}"/>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1" name="Shape 2556">
            <a:extLst>
              <a:ext uri="{FF2B5EF4-FFF2-40B4-BE49-F238E27FC236}">
                <a16:creationId xmlns:a16="http://schemas.microsoft.com/office/drawing/2014/main" id="{3515AE07-4E0C-4536-8602-5DAA69D0F85A}"/>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2" name="Rounded Rectangle 14">
            <a:extLst>
              <a:ext uri="{FF2B5EF4-FFF2-40B4-BE49-F238E27FC236}">
                <a16:creationId xmlns:a16="http://schemas.microsoft.com/office/drawing/2014/main" id="{094E0FE0-D6B6-4A42-867B-38616BB6CDEC}"/>
              </a:ext>
            </a:extLst>
          </p:cNvPr>
          <p:cNvSpPr/>
          <p:nvPr/>
        </p:nvSpPr>
        <p:spPr>
          <a:xfrm>
            <a:off x="61356" y="3243095"/>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3" name="Shape 2556">
            <a:extLst>
              <a:ext uri="{FF2B5EF4-FFF2-40B4-BE49-F238E27FC236}">
                <a16:creationId xmlns:a16="http://schemas.microsoft.com/office/drawing/2014/main" id="{A0678ECE-AE33-42EF-ABF8-A9BDC5E76704}"/>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4" name="Rounded Rectangle 14">
            <a:extLst>
              <a:ext uri="{FF2B5EF4-FFF2-40B4-BE49-F238E27FC236}">
                <a16:creationId xmlns:a16="http://schemas.microsoft.com/office/drawing/2014/main" id="{B8247A84-7E37-4D03-B9D3-17F0B1784C2A}"/>
              </a:ext>
            </a:extLst>
          </p:cNvPr>
          <p:cNvSpPr/>
          <p:nvPr/>
        </p:nvSpPr>
        <p:spPr>
          <a:xfrm>
            <a:off x="61356" y="4165046"/>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8" name="Shape 2556">
            <a:extLst>
              <a:ext uri="{FF2B5EF4-FFF2-40B4-BE49-F238E27FC236}">
                <a16:creationId xmlns:a16="http://schemas.microsoft.com/office/drawing/2014/main" id="{E287556B-FF10-44A2-8C3A-75183CBCB223}"/>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 name="Rectangle 1"/>
          <p:cNvSpPr/>
          <p:nvPr/>
        </p:nvSpPr>
        <p:spPr>
          <a:xfrm>
            <a:off x="3091480" y="5185260"/>
            <a:ext cx="2465740" cy="369332"/>
          </a:xfrm>
          <a:prstGeom prst="rect">
            <a:avLst/>
          </a:prstGeom>
        </p:spPr>
        <p:txBody>
          <a:bodyPr wrap="none">
            <a:spAutoFit/>
          </a:bodyPr>
          <a:lstStyle/>
          <a:p>
            <a:r>
              <a:rPr lang="en-US" dirty="0"/>
              <a:t>Lining of Landfill in IRAN</a:t>
            </a:r>
            <a:endParaRPr lang="en-US" b="1" dirty="0"/>
          </a:p>
        </p:txBody>
      </p:sp>
      <p:pic>
        <p:nvPicPr>
          <p:cNvPr id="18" name="Picture 2" descr="C:\Users\khosravi\Desktop\shahsavar-300x20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7700" y="1037922"/>
            <a:ext cx="6667500" cy="462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2920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9D9A0CB2-49AE-4F4C-BDF1-7EFBFA4E8FE0}"/>
              </a:ext>
            </a:extLst>
          </p:cNvPr>
          <p:cNvSpPr/>
          <p:nvPr/>
        </p:nvSpPr>
        <p:spPr>
          <a:xfrm>
            <a:off x="3583709" y="146291"/>
            <a:ext cx="8608291" cy="6822812"/>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D5F028AD-CE08-4D8B-9D1F-74436520BFD3}"/>
              </a:ext>
            </a:extLst>
          </p:cNvPr>
          <p:cNvSpPr txBox="1"/>
          <p:nvPr/>
        </p:nvSpPr>
        <p:spPr>
          <a:xfrm>
            <a:off x="3415284" y="942014"/>
            <a:ext cx="8608291" cy="7109639"/>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Pts val="1200"/>
              <a:buFontTx/>
              <a:buNone/>
              <a:tabLst/>
              <a:defRPr/>
            </a:pPr>
            <a:endParaRPr lang="fa-IR" sz="5400" dirty="0">
              <a:solidFill>
                <a:srgbClr val="FFFF00"/>
              </a:solidFill>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lang="fa-IR" sz="5400" dirty="0">
              <a:solidFill>
                <a:srgbClr val="FFFF00"/>
              </a:solidFill>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lang="fa-IR" sz="5400" dirty="0">
              <a:solidFill>
                <a:srgbClr val="FFFF00"/>
              </a:solidFill>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r>
              <a:rPr lang="fa-IR" sz="5400" dirty="0">
                <a:solidFill>
                  <a:srgbClr val="FFFF00"/>
                </a:solidFill>
                <a:latin typeface="Times New Roman" panose="02020603050405020304" pitchFamily="18" charset="0"/>
                <a:ea typeface="Calibri" panose="020F0502020204030204" pitchFamily="34" charset="0"/>
                <a:cs typeface="B Titr" panose="00000700000000000000" pitchFamily="2" charset="-78"/>
              </a:rPr>
              <a:t>                           کاربرد </a:t>
            </a:r>
            <a:r>
              <a:rPr lang="en-US" sz="5400" dirty="0">
                <a:solidFill>
                  <a:srgbClr val="FFFF00"/>
                </a:solidFill>
                <a:latin typeface="Times New Roman" panose="02020603050405020304" pitchFamily="18" charset="0"/>
                <a:ea typeface="Calibri" panose="020F0502020204030204" pitchFamily="34" charset="0"/>
                <a:cs typeface="B Titr" panose="00000700000000000000" pitchFamily="2" charset="-78"/>
              </a:rPr>
              <a:t>GCL  -  </a:t>
            </a:r>
            <a:endParaRPr kumimoji="0" lang="fa-IR" sz="54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en-US"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p:txBody>
      </p:sp>
      <p:sp>
        <p:nvSpPr>
          <p:cNvPr id="34" name="Shape 2556">
            <a:extLst>
              <a:ext uri="{FF2B5EF4-FFF2-40B4-BE49-F238E27FC236}">
                <a16:creationId xmlns:a16="http://schemas.microsoft.com/office/drawing/2014/main" id="{D676CA6B-0A90-4186-904C-A2C4ACAA4D43}"/>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5" name="Shape 2556">
            <a:extLst>
              <a:ext uri="{FF2B5EF4-FFF2-40B4-BE49-F238E27FC236}">
                <a16:creationId xmlns:a16="http://schemas.microsoft.com/office/drawing/2014/main" id="{D1A4640B-6A08-4851-A754-943CBFCC3472}"/>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6" name="Rounded Rectangle 14">
            <a:extLst>
              <a:ext uri="{FF2B5EF4-FFF2-40B4-BE49-F238E27FC236}">
                <a16:creationId xmlns:a16="http://schemas.microsoft.com/office/drawing/2014/main" id="{879C689D-0658-4367-9623-D86A76A1E581}"/>
              </a:ext>
            </a:extLst>
          </p:cNvPr>
          <p:cNvSpPr/>
          <p:nvPr/>
        </p:nvSpPr>
        <p:spPr>
          <a:xfrm>
            <a:off x="31906" y="5185260"/>
            <a:ext cx="1825470"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37" name="Shape 2556">
            <a:extLst>
              <a:ext uri="{FF2B5EF4-FFF2-40B4-BE49-F238E27FC236}">
                <a16:creationId xmlns:a16="http://schemas.microsoft.com/office/drawing/2014/main" id="{0784C30D-65F5-4C07-A082-DEAECDDC42FC}"/>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8" name="Rounded Rectangle 14">
            <a:extLst>
              <a:ext uri="{FF2B5EF4-FFF2-40B4-BE49-F238E27FC236}">
                <a16:creationId xmlns:a16="http://schemas.microsoft.com/office/drawing/2014/main" id="{26DDC7EB-137A-4469-949E-BAAF36BC2C27}"/>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9" name="Shape 2556">
            <a:extLst>
              <a:ext uri="{FF2B5EF4-FFF2-40B4-BE49-F238E27FC236}">
                <a16:creationId xmlns:a16="http://schemas.microsoft.com/office/drawing/2014/main" id="{8657FF31-1415-4F6E-B10B-C2878F0A81F0}"/>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0" name="Rounded Rectangle 14">
            <a:extLst>
              <a:ext uri="{FF2B5EF4-FFF2-40B4-BE49-F238E27FC236}">
                <a16:creationId xmlns:a16="http://schemas.microsoft.com/office/drawing/2014/main" id="{FEAA5C39-7150-401B-8C1A-2DF0B55B57A8}"/>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1" name="Shape 2556">
            <a:extLst>
              <a:ext uri="{FF2B5EF4-FFF2-40B4-BE49-F238E27FC236}">
                <a16:creationId xmlns:a16="http://schemas.microsoft.com/office/drawing/2014/main" id="{3515AE07-4E0C-4536-8602-5DAA69D0F85A}"/>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2" name="Rounded Rectangle 14">
            <a:extLst>
              <a:ext uri="{FF2B5EF4-FFF2-40B4-BE49-F238E27FC236}">
                <a16:creationId xmlns:a16="http://schemas.microsoft.com/office/drawing/2014/main" id="{094E0FE0-D6B6-4A42-867B-38616BB6CDEC}"/>
              </a:ext>
            </a:extLst>
          </p:cNvPr>
          <p:cNvSpPr/>
          <p:nvPr/>
        </p:nvSpPr>
        <p:spPr>
          <a:xfrm>
            <a:off x="61356" y="3243095"/>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3" name="Shape 2556">
            <a:extLst>
              <a:ext uri="{FF2B5EF4-FFF2-40B4-BE49-F238E27FC236}">
                <a16:creationId xmlns:a16="http://schemas.microsoft.com/office/drawing/2014/main" id="{A0678ECE-AE33-42EF-ABF8-A9BDC5E76704}"/>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4" name="Rounded Rectangle 14">
            <a:extLst>
              <a:ext uri="{FF2B5EF4-FFF2-40B4-BE49-F238E27FC236}">
                <a16:creationId xmlns:a16="http://schemas.microsoft.com/office/drawing/2014/main" id="{B8247A84-7E37-4D03-B9D3-17F0B1784C2A}"/>
              </a:ext>
            </a:extLst>
          </p:cNvPr>
          <p:cNvSpPr/>
          <p:nvPr/>
        </p:nvSpPr>
        <p:spPr>
          <a:xfrm>
            <a:off x="61356" y="4165046"/>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8" name="Shape 2556">
            <a:extLst>
              <a:ext uri="{FF2B5EF4-FFF2-40B4-BE49-F238E27FC236}">
                <a16:creationId xmlns:a16="http://schemas.microsoft.com/office/drawing/2014/main" id="{E287556B-FF10-44A2-8C3A-75183CBCB223}"/>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pic>
        <p:nvPicPr>
          <p:cNvPr id="16" name="Picture 15" descr="http://pgpgeo.com/UserImage/%D8%B9%D8%B9%D8%B9%D8%B9%D8%B9%D8%B9.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45445" y="146291"/>
            <a:ext cx="9078130" cy="5514431"/>
          </a:xfrm>
          <a:prstGeom prst="rect">
            <a:avLst/>
          </a:prstGeom>
          <a:noFill/>
          <a:ln>
            <a:noFill/>
          </a:ln>
        </p:spPr>
      </p:pic>
      <p:sp>
        <p:nvSpPr>
          <p:cNvPr id="2" name="Rectangle 1"/>
          <p:cNvSpPr/>
          <p:nvPr/>
        </p:nvSpPr>
        <p:spPr>
          <a:xfrm>
            <a:off x="3091480" y="5185260"/>
            <a:ext cx="2465740" cy="369332"/>
          </a:xfrm>
          <a:prstGeom prst="rect">
            <a:avLst/>
          </a:prstGeom>
        </p:spPr>
        <p:txBody>
          <a:bodyPr wrap="none">
            <a:spAutoFit/>
          </a:bodyPr>
          <a:lstStyle/>
          <a:p>
            <a:r>
              <a:rPr lang="en-US" dirty="0"/>
              <a:t>Lining of Landfill in IRAN</a:t>
            </a:r>
            <a:endParaRPr lang="en-US" b="1" dirty="0"/>
          </a:p>
        </p:txBody>
      </p:sp>
    </p:spTree>
    <p:extLst>
      <p:ext uri="{BB962C8B-B14F-4D97-AF65-F5344CB8AC3E}">
        <p14:creationId xmlns:p14="http://schemas.microsoft.com/office/powerpoint/2010/main" val="17108422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9D9A0CB2-49AE-4F4C-BDF1-7EFBFA4E8FE0}"/>
              </a:ext>
            </a:extLst>
          </p:cNvPr>
          <p:cNvSpPr/>
          <p:nvPr/>
        </p:nvSpPr>
        <p:spPr>
          <a:xfrm>
            <a:off x="3583709" y="146291"/>
            <a:ext cx="8608291" cy="6822812"/>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D5F028AD-CE08-4D8B-9D1F-74436520BFD3}"/>
              </a:ext>
            </a:extLst>
          </p:cNvPr>
          <p:cNvSpPr txBox="1"/>
          <p:nvPr/>
        </p:nvSpPr>
        <p:spPr>
          <a:xfrm>
            <a:off x="3415284" y="942014"/>
            <a:ext cx="8608291" cy="7109639"/>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Pts val="1200"/>
              <a:buFontTx/>
              <a:buNone/>
              <a:tabLst/>
              <a:defRPr/>
            </a:pPr>
            <a:endParaRPr lang="fa-IR" sz="5400" dirty="0">
              <a:solidFill>
                <a:srgbClr val="FFFF00"/>
              </a:solidFill>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lang="fa-IR" sz="5400" dirty="0">
              <a:solidFill>
                <a:srgbClr val="FFFF00"/>
              </a:solidFill>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lang="fa-IR" sz="5400" dirty="0">
              <a:solidFill>
                <a:srgbClr val="FFFF00"/>
              </a:solidFill>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r>
              <a:rPr lang="fa-IR" sz="5400" dirty="0">
                <a:solidFill>
                  <a:srgbClr val="FFFF00"/>
                </a:solidFill>
                <a:latin typeface="Times New Roman" panose="02020603050405020304" pitchFamily="18" charset="0"/>
                <a:ea typeface="Calibri" panose="020F0502020204030204" pitchFamily="34" charset="0"/>
                <a:cs typeface="B Titr" panose="00000700000000000000" pitchFamily="2" charset="-78"/>
              </a:rPr>
              <a:t>                           کاربرد </a:t>
            </a:r>
            <a:r>
              <a:rPr lang="en-US" sz="5400" dirty="0">
                <a:solidFill>
                  <a:srgbClr val="FFFF00"/>
                </a:solidFill>
                <a:latin typeface="Times New Roman" panose="02020603050405020304" pitchFamily="18" charset="0"/>
                <a:ea typeface="Calibri" panose="020F0502020204030204" pitchFamily="34" charset="0"/>
                <a:cs typeface="B Titr" panose="00000700000000000000" pitchFamily="2" charset="-78"/>
              </a:rPr>
              <a:t>GCL  -  </a:t>
            </a:r>
            <a:endParaRPr kumimoji="0" lang="fa-IR" sz="54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en-US"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p:txBody>
      </p:sp>
      <p:sp>
        <p:nvSpPr>
          <p:cNvPr id="34" name="Shape 2556">
            <a:extLst>
              <a:ext uri="{FF2B5EF4-FFF2-40B4-BE49-F238E27FC236}">
                <a16:creationId xmlns:a16="http://schemas.microsoft.com/office/drawing/2014/main" id="{D676CA6B-0A90-4186-904C-A2C4ACAA4D43}"/>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5" name="Shape 2556">
            <a:extLst>
              <a:ext uri="{FF2B5EF4-FFF2-40B4-BE49-F238E27FC236}">
                <a16:creationId xmlns:a16="http://schemas.microsoft.com/office/drawing/2014/main" id="{D1A4640B-6A08-4851-A754-943CBFCC3472}"/>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6" name="Rounded Rectangle 14">
            <a:extLst>
              <a:ext uri="{FF2B5EF4-FFF2-40B4-BE49-F238E27FC236}">
                <a16:creationId xmlns:a16="http://schemas.microsoft.com/office/drawing/2014/main" id="{879C689D-0658-4367-9623-D86A76A1E581}"/>
              </a:ext>
            </a:extLst>
          </p:cNvPr>
          <p:cNvSpPr/>
          <p:nvPr/>
        </p:nvSpPr>
        <p:spPr>
          <a:xfrm>
            <a:off x="31906" y="5185260"/>
            <a:ext cx="1825470"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37" name="Shape 2556">
            <a:extLst>
              <a:ext uri="{FF2B5EF4-FFF2-40B4-BE49-F238E27FC236}">
                <a16:creationId xmlns:a16="http://schemas.microsoft.com/office/drawing/2014/main" id="{0784C30D-65F5-4C07-A082-DEAECDDC42FC}"/>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8" name="Rounded Rectangle 14">
            <a:extLst>
              <a:ext uri="{FF2B5EF4-FFF2-40B4-BE49-F238E27FC236}">
                <a16:creationId xmlns:a16="http://schemas.microsoft.com/office/drawing/2014/main" id="{26DDC7EB-137A-4469-949E-BAAF36BC2C27}"/>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9" name="Shape 2556">
            <a:extLst>
              <a:ext uri="{FF2B5EF4-FFF2-40B4-BE49-F238E27FC236}">
                <a16:creationId xmlns:a16="http://schemas.microsoft.com/office/drawing/2014/main" id="{8657FF31-1415-4F6E-B10B-C2878F0A81F0}"/>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0" name="Rounded Rectangle 14">
            <a:extLst>
              <a:ext uri="{FF2B5EF4-FFF2-40B4-BE49-F238E27FC236}">
                <a16:creationId xmlns:a16="http://schemas.microsoft.com/office/drawing/2014/main" id="{FEAA5C39-7150-401B-8C1A-2DF0B55B57A8}"/>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1" name="Shape 2556">
            <a:extLst>
              <a:ext uri="{FF2B5EF4-FFF2-40B4-BE49-F238E27FC236}">
                <a16:creationId xmlns:a16="http://schemas.microsoft.com/office/drawing/2014/main" id="{3515AE07-4E0C-4536-8602-5DAA69D0F85A}"/>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2" name="Rounded Rectangle 14">
            <a:extLst>
              <a:ext uri="{FF2B5EF4-FFF2-40B4-BE49-F238E27FC236}">
                <a16:creationId xmlns:a16="http://schemas.microsoft.com/office/drawing/2014/main" id="{094E0FE0-D6B6-4A42-867B-38616BB6CDEC}"/>
              </a:ext>
            </a:extLst>
          </p:cNvPr>
          <p:cNvSpPr/>
          <p:nvPr/>
        </p:nvSpPr>
        <p:spPr>
          <a:xfrm>
            <a:off x="61356" y="3243095"/>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3" name="Shape 2556">
            <a:extLst>
              <a:ext uri="{FF2B5EF4-FFF2-40B4-BE49-F238E27FC236}">
                <a16:creationId xmlns:a16="http://schemas.microsoft.com/office/drawing/2014/main" id="{A0678ECE-AE33-42EF-ABF8-A9BDC5E76704}"/>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4" name="Rounded Rectangle 14">
            <a:extLst>
              <a:ext uri="{FF2B5EF4-FFF2-40B4-BE49-F238E27FC236}">
                <a16:creationId xmlns:a16="http://schemas.microsoft.com/office/drawing/2014/main" id="{B8247A84-7E37-4D03-B9D3-17F0B1784C2A}"/>
              </a:ext>
            </a:extLst>
          </p:cNvPr>
          <p:cNvSpPr/>
          <p:nvPr/>
        </p:nvSpPr>
        <p:spPr>
          <a:xfrm>
            <a:off x="61356" y="4165046"/>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8" name="Shape 2556">
            <a:extLst>
              <a:ext uri="{FF2B5EF4-FFF2-40B4-BE49-F238E27FC236}">
                <a16:creationId xmlns:a16="http://schemas.microsoft.com/office/drawing/2014/main" id="{E287556B-FF10-44A2-8C3A-75183CBCB223}"/>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 name="Rectangle 1"/>
          <p:cNvSpPr/>
          <p:nvPr/>
        </p:nvSpPr>
        <p:spPr>
          <a:xfrm>
            <a:off x="3091480" y="5185260"/>
            <a:ext cx="2465740" cy="369332"/>
          </a:xfrm>
          <a:prstGeom prst="rect">
            <a:avLst/>
          </a:prstGeom>
        </p:spPr>
        <p:txBody>
          <a:bodyPr wrap="none">
            <a:spAutoFit/>
          </a:bodyPr>
          <a:lstStyle/>
          <a:p>
            <a:r>
              <a:rPr lang="en-US" dirty="0"/>
              <a:t>Lining of Landfill in IRAN</a:t>
            </a:r>
            <a:endParaRPr lang="en-US" b="1" dirty="0"/>
          </a:p>
        </p:txBody>
      </p:sp>
      <p:pic>
        <p:nvPicPr>
          <p:cNvPr id="11266" name="Picture 2" descr="C:\Users\khosravi\Desktop\c-users-e-hosseini-desktop-10-pn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4308" y="457200"/>
            <a:ext cx="9659542" cy="609833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094308" y="481863"/>
            <a:ext cx="9558912" cy="2585323"/>
          </a:xfrm>
          <a:prstGeom prst="rect">
            <a:avLst/>
          </a:prstGeom>
        </p:spPr>
        <p:txBody>
          <a:bodyPr wrap="square">
            <a:spAutoFit/>
          </a:bodyPr>
          <a:lstStyle/>
          <a:p>
            <a:pPr algn="r" rtl="1"/>
            <a:r>
              <a:rPr lang="fa-IR" b="1" dirty="0">
                <a:solidFill>
                  <a:srgbClr val="FF0000"/>
                </a:solidFill>
              </a:rPr>
              <a:t>وجود دو هسته بنتونیت در محصول:</a:t>
            </a:r>
            <a:r>
              <a:rPr lang="fa-IR" dirty="0">
                <a:solidFill>
                  <a:srgbClr val="FF0000"/>
                </a:solidFill>
              </a:rPr>
              <a:t> در سازه‌های زیرزمینی به دلیل استفاده از بتن، محصول </a:t>
            </a:r>
            <a:r>
              <a:rPr lang="en-US" dirty="0">
                <a:solidFill>
                  <a:srgbClr val="FF0000"/>
                </a:solidFill>
              </a:rPr>
              <a:t>GCL </a:t>
            </a:r>
            <a:r>
              <a:rPr lang="fa-IR" dirty="0">
                <a:solidFill>
                  <a:srgbClr val="FF0000"/>
                </a:solidFill>
              </a:rPr>
              <a:t>در معرض آسیب بیشتری قرار دارد. در سازه‌های کشور ما پس از گود برداری و اجرای شاتکریت بر روی بدنه گود، دیواره سازه ساخته می‌شود و معمولاً محصول آب‌بند بر روی شاتکریت گود اجرا می‌شود. پس از آن قالب بندی دیوار صورت گرفته و معمولاً بتنِ در حال ریختن، مستقیم با محصول </a:t>
            </a:r>
            <a:r>
              <a:rPr lang="en-US" dirty="0">
                <a:solidFill>
                  <a:srgbClr val="FF0000"/>
                </a:solidFill>
              </a:rPr>
              <a:t>GCL </a:t>
            </a:r>
            <a:r>
              <a:rPr lang="fa-IR" dirty="0">
                <a:solidFill>
                  <a:srgbClr val="FF0000"/>
                </a:solidFill>
              </a:rPr>
              <a:t>در تماس خواهد بود. در صورت وجود بنتونیت اضافه در بخش تکستایل نبافته شیره بتن با این بنتونیت درگیر شده که این درگیری چند مزیت دارد. اول اینکه ترک‌های مویی موجود در بتن پر می‌شود و نفوذپذیری کاهش می‌یابد. ثانیاً به دلیل درگیری این بنتونیت با بتن، شیره به بخش اصلی بنتونیت نفوذ نمی‌کند و آن بخش برای درگیری با آب در صورت نشت، دست نخورده باقی می‌ماند. مزیت دیگر این درگیری چسبیدن کامل محصول </a:t>
            </a:r>
            <a:r>
              <a:rPr lang="en-US" dirty="0">
                <a:solidFill>
                  <a:srgbClr val="FF0000"/>
                </a:solidFill>
              </a:rPr>
              <a:t>GCL </a:t>
            </a:r>
            <a:r>
              <a:rPr lang="fa-IR" dirty="0">
                <a:solidFill>
                  <a:srgbClr val="FF0000"/>
                </a:solidFill>
              </a:rPr>
              <a:t>به بتن دیوار و یکپارچه شدن با آن است که سبب می‌شود در صورت نشت در آینده یا آسیب دیدن یک بخش آب نتواند به راحتی بین محصول </a:t>
            </a:r>
            <a:r>
              <a:rPr lang="en-US" dirty="0">
                <a:solidFill>
                  <a:srgbClr val="FF0000"/>
                </a:solidFill>
              </a:rPr>
              <a:t>GCL </a:t>
            </a:r>
            <a:r>
              <a:rPr lang="fa-IR" dirty="0">
                <a:solidFill>
                  <a:srgbClr val="FF0000"/>
                </a:solidFill>
              </a:rPr>
              <a:t>و دیواره حرکت کند. همچنین چنین محصولی حین اجرا هنگام بارندگی به محافظت کمتری نیاز دارد</a:t>
            </a:r>
            <a:endParaRPr lang="en-US" dirty="0">
              <a:solidFill>
                <a:srgbClr val="FF0000"/>
              </a:solidFill>
            </a:endParaRPr>
          </a:p>
        </p:txBody>
      </p:sp>
    </p:spTree>
    <p:extLst>
      <p:ext uri="{BB962C8B-B14F-4D97-AF65-F5344CB8AC3E}">
        <p14:creationId xmlns:p14="http://schemas.microsoft.com/office/powerpoint/2010/main" val="17473011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9D9A0CB2-49AE-4F4C-BDF1-7EFBFA4E8FE0}"/>
              </a:ext>
            </a:extLst>
          </p:cNvPr>
          <p:cNvSpPr/>
          <p:nvPr/>
        </p:nvSpPr>
        <p:spPr>
          <a:xfrm>
            <a:off x="3583709" y="146291"/>
            <a:ext cx="8608291" cy="6822812"/>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D5F028AD-CE08-4D8B-9D1F-74436520BFD3}"/>
              </a:ext>
            </a:extLst>
          </p:cNvPr>
          <p:cNvSpPr txBox="1"/>
          <p:nvPr/>
        </p:nvSpPr>
        <p:spPr>
          <a:xfrm>
            <a:off x="3415284" y="942014"/>
            <a:ext cx="8608291" cy="7109639"/>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Pts val="1200"/>
              <a:buFontTx/>
              <a:buNone/>
              <a:tabLst/>
              <a:defRPr/>
            </a:pPr>
            <a:endParaRPr lang="fa-IR" sz="5400" dirty="0">
              <a:solidFill>
                <a:srgbClr val="FFFF00"/>
              </a:solidFill>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lang="fa-IR" sz="5400" dirty="0">
              <a:solidFill>
                <a:srgbClr val="FFFF00"/>
              </a:solidFill>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lang="fa-IR" sz="5400" dirty="0">
              <a:solidFill>
                <a:srgbClr val="FFFF00"/>
              </a:solidFill>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r>
              <a:rPr lang="en-US" sz="5400" dirty="0">
                <a:solidFill>
                  <a:srgbClr val="FFFF00"/>
                </a:solidFill>
                <a:latin typeface="Times New Roman" panose="02020603050405020304" pitchFamily="18" charset="0"/>
                <a:ea typeface="Calibri" panose="020F0502020204030204" pitchFamily="34" charset="0"/>
                <a:cs typeface="B Titr" panose="00000700000000000000" pitchFamily="2" charset="-78"/>
              </a:rPr>
              <a:t>  </a:t>
            </a:r>
            <a:endParaRPr kumimoji="0" lang="fa-IR" sz="54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en-US"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p:txBody>
      </p:sp>
      <p:sp>
        <p:nvSpPr>
          <p:cNvPr id="34" name="Shape 2556">
            <a:extLst>
              <a:ext uri="{FF2B5EF4-FFF2-40B4-BE49-F238E27FC236}">
                <a16:creationId xmlns:a16="http://schemas.microsoft.com/office/drawing/2014/main" id="{D676CA6B-0A90-4186-904C-A2C4ACAA4D43}"/>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5" name="Shape 2556">
            <a:extLst>
              <a:ext uri="{FF2B5EF4-FFF2-40B4-BE49-F238E27FC236}">
                <a16:creationId xmlns:a16="http://schemas.microsoft.com/office/drawing/2014/main" id="{D1A4640B-6A08-4851-A754-943CBFCC3472}"/>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6" name="Rounded Rectangle 14">
            <a:extLst>
              <a:ext uri="{FF2B5EF4-FFF2-40B4-BE49-F238E27FC236}">
                <a16:creationId xmlns:a16="http://schemas.microsoft.com/office/drawing/2014/main" id="{879C689D-0658-4367-9623-D86A76A1E581}"/>
              </a:ext>
            </a:extLst>
          </p:cNvPr>
          <p:cNvSpPr/>
          <p:nvPr/>
        </p:nvSpPr>
        <p:spPr>
          <a:xfrm>
            <a:off x="31906" y="5185260"/>
            <a:ext cx="1825470"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37" name="Shape 2556">
            <a:extLst>
              <a:ext uri="{FF2B5EF4-FFF2-40B4-BE49-F238E27FC236}">
                <a16:creationId xmlns:a16="http://schemas.microsoft.com/office/drawing/2014/main" id="{0784C30D-65F5-4C07-A082-DEAECDDC42FC}"/>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8" name="Rounded Rectangle 14">
            <a:extLst>
              <a:ext uri="{FF2B5EF4-FFF2-40B4-BE49-F238E27FC236}">
                <a16:creationId xmlns:a16="http://schemas.microsoft.com/office/drawing/2014/main" id="{26DDC7EB-137A-4469-949E-BAAF36BC2C27}"/>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9" name="Shape 2556">
            <a:extLst>
              <a:ext uri="{FF2B5EF4-FFF2-40B4-BE49-F238E27FC236}">
                <a16:creationId xmlns:a16="http://schemas.microsoft.com/office/drawing/2014/main" id="{8657FF31-1415-4F6E-B10B-C2878F0A81F0}"/>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0" name="Rounded Rectangle 14">
            <a:extLst>
              <a:ext uri="{FF2B5EF4-FFF2-40B4-BE49-F238E27FC236}">
                <a16:creationId xmlns:a16="http://schemas.microsoft.com/office/drawing/2014/main" id="{FEAA5C39-7150-401B-8C1A-2DF0B55B57A8}"/>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1" name="Shape 2556">
            <a:extLst>
              <a:ext uri="{FF2B5EF4-FFF2-40B4-BE49-F238E27FC236}">
                <a16:creationId xmlns:a16="http://schemas.microsoft.com/office/drawing/2014/main" id="{3515AE07-4E0C-4536-8602-5DAA69D0F85A}"/>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2" name="Rounded Rectangle 14">
            <a:extLst>
              <a:ext uri="{FF2B5EF4-FFF2-40B4-BE49-F238E27FC236}">
                <a16:creationId xmlns:a16="http://schemas.microsoft.com/office/drawing/2014/main" id="{094E0FE0-D6B6-4A42-867B-38616BB6CDEC}"/>
              </a:ext>
            </a:extLst>
          </p:cNvPr>
          <p:cNvSpPr/>
          <p:nvPr/>
        </p:nvSpPr>
        <p:spPr>
          <a:xfrm>
            <a:off x="61356" y="3243095"/>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3" name="Shape 2556">
            <a:extLst>
              <a:ext uri="{FF2B5EF4-FFF2-40B4-BE49-F238E27FC236}">
                <a16:creationId xmlns:a16="http://schemas.microsoft.com/office/drawing/2014/main" id="{A0678ECE-AE33-42EF-ABF8-A9BDC5E76704}"/>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4" name="Rounded Rectangle 14">
            <a:extLst>
              <a:ext uri="{FF2B5EF4-FFF2-40B4-BE49-F238E27FC236}">
                <a16:creationId xmlns:a16="http://schemas.microsoft.com/office/drawing/2014/main" id="{B8247A84-7E37-4D03-B9D3-17F0B1784C2A}"/>
              </a:ext>
            </a:extLst>
          </p:cNvPr>
          <p:cNvSpPr/>
          <p:nvPr/>
        </p:nvSpPr>
        <p:spPr>
          <a:xfrm>
            <a:off x="61356" y="4165046"/>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8" name="Shape 2556">
            <a:extLst>
              <a:ext uri="{FF2B5EF4-FFF2-40B4-BE49-F238E27FC236}">
                <a16:creationId xmlns:a16="http://schemas.microsoft.com/office/drawing/2014/main" id="{E287556B-FF10-44A2-8C3A-75183CBCB223}"/>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 name="Rectangle 1"/>
          <p:cNvSpPr/>
          <p:nvPr/>
        </p:nvSpPr>
        <p:spPr>
          <a:xfrm>
            <a:off x="3091480" y="5185260"/>
            <a:ext cx="2465740" cy="369332"/>
          </a:xfrm>
          <a:prstGeom prst="rect">
            <a:avLst/>
          </a:prstGeom>
        </p:spPr>
        <p:txBody>
          <a:bodyPr wrap="none">
            <a:spAutoFit/>
          </a:bodyPr>
          <a:lstStyle/>
          <a:p>
            <a:r>
              <a:rPr lang="en-US" dirty="0"/>
              <a:t>Lining of Landfill in IRAN</a:t>
            </a:r>
            <a:endParaRPr lang="en-US" b="1" dirty="0"/>
          </a:p>
        </p:txBody>
      </p:sp>
      <p:pic>
        <p:nvPicPr>
          <p:cNvPr id="19" name="Picture 2" descr="C:\Users\khosravi\Desktop\gcl-1140x445555555555555555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50" y="1309687"/>
            <a:ext cx="10858500" cy="4238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31397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9D9A0CB2-49AE-4F4C-BDF1-7EFBFA4E8FE0}"/>
              </a:ext>
            </a:extLst>
          </p:cNvPr>
          <p:cNvSpPr/>
          <p:nvPr/>
        </p:nvSpPr>
        <p:spPr>
          <a:xfrm>
            <a:off x="3583709" y="146291"/>
            <a:ext cx="8608291" cy="6822812"/>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D5F028AD-CE08-4D8B-9D1F-74436520BFD3}"/>
              </a:ext>
            </a:extLst>
          </p:cNvPr>
          <p:cNvSpPr txBox="1"/>
          <p:nvPr/>
        </p:nvSpPr>
        <p:spPr>
          <a:xfrm>
            <a:off x="3415284" y="942014"/>
            <a:ext cx="8608291" cy="3785652"/>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fa-IR"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a:p>
            <a:pPr marL="0" marR="0" lvl="0" indent="0" algn="r" defTabSz="914400" rtl="1" eaLnBrk="1" fontAlgn="auto" latinLnBrk="0" hangingPunct="1">
              <a:lnSpc>
                <a:spcPct val="100000"/>
              </a:lnSpc>
              <a:spcBef>
                <a:spcPts val="0"/>
              </a:spcBef>
              <a:spcAft>
                <a:spcPts val="0"/>
              </a:spcAft>
              <a:buClrTx/>
              <a:buSzPts val="1200"/>
              <a:buFontTx/>
              <a:buNone/>
              <a:tabLst/>
              <a:defRPr/>
            </a:pPr>
            <a:endParaRPr kumimoji="0" lang="en-US" sz="2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B Titr" panose="00000700000000000000" pitchFamily="2" charset="-78"/>
            </a:endParaRPr>
          </a:p>
        </p:txBody>
      </p:sp>
      <p:sp>
        <p:nvSpPr>
          <p:cNvPr id="34" name="Shape 2556">
            <a:extLst>
              <a:ext uri="{FF2B5EF4-FFF2-40B4-BE49-F238E27FC236}">
                <a16:creationId xmlns:a16="http://schemas.microsoft.com/office/drawing/2014/main" id="{D676CA6B-0A90-4186-904C-A2C4ACAA4D43}"/>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5" name="Shape 2556">
            <a:extLst>
              <a:ext uri="{FF2B5EF4-FFF2-40B4-BE49-F238E27FC236}">
                <a16:creationId xmlns:a16="http://schemas.microsoft.com/office/drawing/2014/main" id="{D1A4640B-6A08-4851-A754-943CBFCC3472}"/>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6" name="Rounded Rectangle 14">
            <a:extLst>
              <a:ext uri="{FF2B5EF4-FFF2-40B4-BE49-F238E27FC236}">
                <a16:creationId xmlns:a16="http://schemas.microsoft.com/office/drawing/2014/main" id="{879C689D-0658-4367-9623-D86A76A1E581}"/>
              </a:ext>
            </a:extLst>
          </p:cNvPr>
          <p:cNvSpPr/>
          <p:nvPr/>
        </p:nvSpPr>
        <p:spPr>
          <a:xfrm>
            <a:off x="31906" y="5185260"/>
            <a:ext cx="1825470"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37" name="Shape 2556">
            <a:extLst>
              <a:ext uri="{FF2B5EF4-FFF2-40B4-BE49-F238E27FC236}">
                <a16:creationId xmlns:a16="http://schemas.microsoft.com/office/drawing/2014/main" id="{0784C30D-65F5-4C07-A082-DEAECDDC42FC}"/>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8" name="Rounded Rectangle 14">
            <a:extLst>
              <a:ext uri="{FF2B5EF4-FFF2-40B4-BE49-F238E27FC236}">
                <a16:creationId xmlns:a16="http://schemas.microsoft.com/office/drawing/2014/main" id="{26DDC7EB-137A-4469-949E-BAAF36BC2C27}"/>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9" name="Shape 2556">
            <a:extLst>
              <a:ext uri="{FF2B5EF4-FFF2-40B4-BE49-F238E27FC236}">
                <a16:creationId xmlns:a16="http://schemas.microsoft.com/office/drawing/2014/main" id="{8657FF31-1415-4F6E-B10B-C2878F0A81F0}"/>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0" name="Rounded Rectangle 14">
            <a:extLst>
              <a:ext uri="{FF2B5EF4-FFF2-40B4-BE49-F238E27FC236}">
                <a16:creationId xmlns:a16="http://schemas.microsoft.com/office/drawing/2014/main" id="{FEAA5C39-7150-401B-8C1A-2DF0B55B57A8}"/>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1" name="Shape 2556">
            <a:extLst>
              <a:ext uri="{FF2B5EF4-FFF2-40B4-BE49-F238E27FC236}">
                <a16:creationId xmlns:a16="http://schemas.microsoft.com/office/drawing/2014/main" id="{3515AE07-4E0C-4536-8602-5DAA69D0F85A}"/>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2" name="Rounded Rectangle 14">
            <a:extLst>
              <a:ext uri="{FF2B5EF4-FFF2-40B4-BE49-F238E27FC236}">
                <a16:creationId xmlns:a16="http://schemas.microsoft.com/office/drawing/2014/main" id="{094E0FE0-D6B6-4A42-867B-38616BB6CDEC}"/>
              </a:ext>
            </a:extLst>
          </p:cNvPr>
          <p:cNvSpPr/>
          <p:nvPr/>
        </p:nvSpPr>
        <p:spPr>
          <a:xfrm>
            <a:off x="61356" y="3243095"/>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3" name="Shape 2556">
            <a:extLst>
              <a:ext uri="{FF2B5EF4-FFF2-40B4-BE49-F238E27FC236}">
                <a16:creationId xmlns:a16="http://schemas.microsoft.com/office/drawing/2014/main" id="{A0678ECE-AE33-42EF-ABF8-A9BDC5E76704}"/>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4" name="Rounded Rectangle 14">
            <a:extLst>
              <a:ext uri="{FF2B5EF4-FFF2-40B4-BE49-F238E27FC236}">
                <a16:creationId xmlns:a16="http://schemas.microsoft.com/office/drawing/2014/main" id="{B8247A84-7E37-4D03-B9D3-17F0B1784C2A}"/>
              </a:ext>
            </a:extLst>
          </p:cNvPr>
          <p:cNvSpPr/>
          <p:nvPr/>
        </p:nvSpPr>
        <p:spPr>
          <a:xfrm>
            <a:off x="61356" y="4165046"/>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8" name="Shape 2556">
            <a:extLst>
              <a:ext uri="{FF2B5EF4-FFF2-40B4-BE49-F238E27FC236}">
                <a16:creationId xmlns:a16="http://schemas.microsoft.com/office/drawing/2014/main" id="{E287556B-FF10-44A2-8C3A-75183CBCB223}"/>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 name="Rectangle 1"/>
          <p:cNvSpPr/>
          <p:nvPr/>
        </p:nvSpPr>
        <p:spPr>
          <a:xfrm>
            <a:off x="3091480" y="5185260"/>
            <a:ext cx="2465740" cy="369332"/>
          </a:xfrm>
          <a:prstGeom prst="rect">
            <a:avLst/>
          </a:prstGeom>
        </p:spPr>
        <p:txBody>
          <a:bodyPr wrap="none">
            <a:spAutoFit/>
          </a:bodyPr>
          <a:lstStyle/>
          <a:p>
            <a:r>
              <a:rPr lang="en-US" dirty="0"/>
              <a:t>Lining of Landfill in IRAN</a:t>
            </a:r>
            <a:endParaRPr lang="en-US" b="1" dirty="0"/>
          </a:p>
        </p:txBody>
      </p:sp>
      <p:pic>
        <p:nvPicPr>
          <p:cNvPr id="19" name="Picture 2" descr="C:\Users\khosravi\Desktop\جی-سی-ال111111111111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0138" y="687997"/>
            <a:ext cx="9065172" cy="5241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36212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9D9A0CB2-49AE-4F4C-BDF1-7EFBFA4E8FE0}"/>
              </a:ext>
            </a:extLst>
          </p:cNvPr>
          <p:cNvSpPr/>
          <p:nvPr/>
        </p:nvSpPr>
        <p:spPr>
          <a:xfrm>
            <a:off x="3583709" y="146291"/>
            <a:ext cx="8608291" cy="6822812"/>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D5F028AD-CE08-4D8B-9D1F-74436520BFD3}"/>
              </a:ext>
            </a:extLst>
          </p:cNvPr>
          <p:cNvSpPr txBox="1"/>
          <p:nvPr/>
        </p:nvSpPr>
        <p:spPr>
          <a:xfrm>
            <a:off x="3415284" y="942014"/>
            <a:ext cx="8608291" cy="5940088"/>
          </a:xfrm>
          <a:prstGeom prst="rect">
            <a:avLst/>
          </a:prstGeom>
          <a:noFill/>
        </p:spPr>
        <p:txBody>
          <a:bodyPr wrap="square">
            <a:spAutoFit/>
          </a:bodyPr>
          <a:lstStyle/>
          <a:p>
            <a:pPr algn="r" rtl="1"/>
            <a:r>
              <a:rPr lang="fa-IR" sz="3200" b="1" dirty="0">
                <a:solidFill>
                  <a:schemeClr val="bg1"/>
                </a:solidFill>
              </a:rPr>
              <a:t>ویژگی‌‌های </a:t>
            </a:r>
            <a:r>
              <a:rPr lang="en-US" sz="3200" b="1" dirty="0">
                <a:solidFill>
                  <a:schemeClr val="bg1"/>
                </a:solidFill>
              </a:rPr>
              <a:t>GCL</a:t>
            </a:r>
            <a:r>
              <a:rPr lang="fa-IR" sz="3200" b="1" dirty="0">
                <a:solidFill>
                  <a:schemeClr val="bg1"/>
                </a:solidFill>
              </a:rPr>
              <a:t> :</a:t>
            </a:r>
            <a:endParaRPr lang="en-US" sz="3200" dirty="0">
              <a:solidFill>
                <a:schemeClr val="bg1"/>
              </a:solidFill>
            </a:endParaRPr>
          </a:p>
          <a:p>
            <a:pPr algn="r" rtl="1"/>
            <a:r>
              <a:rPr lang="fa-IR" sz="2400" dirty="0">
                <a:solidFill>
                  <a:schemeClr val="bg1"/>
                </a:solidFill>
              </a:rPr>
              <a:t>مقاومت بالا در برابر تجزیه‌ی فیزیکی و شیمیایی</a:t>
            </a:r>
          </a:p>
          <a:p>
            <a:pPr algn="r" rtl="1"/>
            <a:r>
              <a:rPr lang="fa-IR" sz="2400" dirty="0">
                <a:solidFill>
                  <a:schemeClr val="bg1"/>
                </a:solidFill>
              </a:rPr>
              <a:t>ایجاد یک لایه‌ی آب بندی هیدرولیکی موثر</a:t>
            </a:r>
          </a:p>
          <a:p>
            <a:pPr algn="r" rtl="1"/>
            <a:r>
              <a:rPr lang="fa-IR" sz="2400" dirty="0">
                <a:solidFill>
                  <a:schemeClr val="bg1"/>
                </a:solidFill>
              </a:rPr>
              <a:t>ویژگی خود جوشی </a:t>
            </a:r>
            <a:r>
              <a:rPr lang="en-US" sz="2400" dirty="0">
                <a:solidFill>
                  <a:schemeClr val="bg1"/>
                </a:solidFill>
              </a:rPr>
              <a:t>self sealing) </a:t>
            </a:r>
            <a:r>
              <a:rPr lang="fa-IR" sz="2400" dirty="0">
                <a:solidFill>
                  <a:schemeClr val="bg1"/>
                </a:solidFill>
              </a:rPr>
              <a:t>و ویژگی خود ترمیمی) -</a:t>
            </a:r>
            <a:r>
              <a:rPr lang="en-US" sz="2400" dirty="0">
                <a:solidFill>
                  <a:schemeClr val="bg1"/>
                </a:solidFill>
              </a:rPr>
              <a:t>self healing) </a:t>
            </a:r>
            <a:r>
              <a:rPr lang="fa-IR" sz="2400" dirty="0">
                <a:solidFill>
                  <a:schemeClr val="bg1"/>
                </a:solidFill>
              </a:rPr>
              <a:t>تا قطر  5/7 سانتی متر)</a:t>
            </a:r>
          </a:p>
          <a:p>
            <a:pPr algn="r" rtl="1"/>
            <a:r>
              <a:rPr lang="fa-IR" sz="2400" dirty="0">
                <a:solidFill>
                  <a:schemeClr val="bg1"/>
                </a:solidFill>
              </a:rPr>
              <a:t>مقرون به صرفه</a:t>
            </a:r>
          </a:p>
          <a:p>
            <a:pPr algn="r" rtl="1"/>
            <a:r>
              <a:rPr lang="fa-IR" sz="2400" dirty="0">
                <a:solidFill>
                  <a:schemeClr val="bg1"/>
                </a:solidFill>
              </a:rPr>
              <a:t>قابلیت چسبندگی به سطوح بتنی</a:t>
            </a:r>
          </a:p>
          <a:p>
            <a:pPr algn="r" rtl="1"/>
            <a:r>
              <a:rPr lang="fa-IR" sz="2400" dirty="0">
                <a:solidFill>
                  <a:schemeClr val="bg1"/>
                </a:solidFill>
              </a:rPr>
              <a:t>سهولت نصب</a:t>
            </a:r>
          </a:p>
          <a:p>
            <a:pPr algn="r" rtl="1"/>
            <a:r>
              <a:rPr lang="fa-IR" sz="2400" dirty="0">
                <a:solidFill>
                  <a:schemeClr val="bg1"/>
                </a:solidFill>
              </a:rPr>
              <a:t>صرفه جویی در زمان نصب</a:t>
            </a:r>
          </a:p>
          <a:p>
            <a:pPr algn="r" rtl="1"/>
            <a:r>
              <a:rPr lang="fa-IR" sz="2400" dirty="0">
                <a:solidFill>
                  <a:schemeClr val="bg1"/>
                </a:solidFill>
              </a:rPr>
              <a:t>آب بندی گاز و بخار</a:t>
            </a:r>
          </a:p>
          <a:p>
            <a:pPr algn="r" rtl="1"/>
            <a:r>
              <a:rPr lang="fa-IR" sz="2400" dirty="0">
                <a:solidFill>
                  <a:schemeClr val="bg1"/>
                </a:solidFill>
              </a:rPr>
              <a:t>حفاظت از آب‌های زیرزمینی</a:t>
            </a:r>
          </a:p>
          <a:p>
            <a:pPr algn="r" rtl="1"/>
            <a:r>
              <a:rPr lang="fa-IR" sz="2400" dirty="0">
                <a:solidFill>
                  <a:schemeClr val="bg1"/>
                </a:solidFill>
              </a:rPr>
              <a:t>توانایی کنترل بالا در برابر انقباض و انبساط</a:t>
            </a:r>
          </a:p>
          <a:p>
            <a:pPr algn="r" rtl="1"/>
            <a:r>
              <a:rPr lang="fa-IR" sz="2400" dirty="0">
                <a:solidFill>
                  <a:schemeClr val="bg1"/>
                </a:solidFill>
              </a:rPr>
              <a:t>حفاظت از محیط زیست</a:t>
            </a:r>
          </a:p>
          <a:p>
            <a:pPr algn="r" rtl="1"/>
            <a:r>
              <a:rPr lang="fa-IR" sz="2400" dirty="0">
                <a:solidFill>
                  <a:schemeClr val="bg1"/>
                </a:solidFill>
              </a:rPr>
              <a:t>قابلیت نصب در شرایط دمایی مختلف</a:t>
            </a:r>
          </a:p>
          <a:p>
            <a:pPr algn="r" rtl="1"/>
            <a:r>
              <a:rPr lang="fa-IR" sz="2400" dirty="0">
                <a:solidFill>
                  <a:schemeClr val="bg1"/>
                </a:solidFill>
              </a:rPr>
              <a:t>قابل اجرا در شیب‌های تند به دلیل تحمل بالای نیروی برشی</a:t>
            </a:r>
          </a:p>
          <a:p>
            <a:pPr marL="0" marR="0" lvl="0" indent="0" algn="r" defTabSz="914400" rtl="1" eaLnBrk="1" fontAlgn="auto" latinLnBrk="0" hangingPunct="1">
              <a:lnSpc>
                <a:spcPct val="100000"/>
              </a:lnSpc>
              <a:spcBef>
                <a:spcPts val="0"/>
              </a:spcBef>
              <a:spcAft>
                <a:spcPts val="0"/>
              </a:spcAft>
              <a:buClrTx/>
              <a:buSzPts val="1200"/>
              <a:buFontTx/>
              <a:buNone/>
              <a:tabLst/>
              <a:defRPr/>
            </a:pPr>
            <a:endParaRPr lang="fa-IR" sz="1200" dirty="0">
              <a:solidFill>
                <a:srgbClr val="FFFF00"/>
              </a:solidFill>
              <a:latin typeface="Times New Roman" panose="02020603050405020304" pitchFamily="18" charset="0"/>
              <a:ea typeface="Calibri" panose="020F0502020204030204" pitchFamily="34" charset="0"/>
              <a:cs typeface="B Titr" panose="00000700000000000000" pitchFamily="2" charset="-78"/>
            </a:endParaRPr>
          </a:p>
        </p:txBody>
      </p:sp>
      <p:sp>
        <p:nvSpPr>
          <p:cNvPr id="34" name="Shape 2556">
            <a:extLst>
              <a:ext uri="{FF2B5EF4-FFF2-40B4-BE49-F238E27FC236}">
                <a16:creationId xmlns:a16="http://schemas.microsoft.com/office/drawing/2014/main" id="{D676CA6B-0A90-4186-904C-A2C4ACAA4D43}"/>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5" name="Shape 2556">
            <a:extLst>
              <a:ext uri="{FF2B5EF4-FFF2-40B4-BE49-F238E27FC236}">
                <a16:creationId xmlns:a16="http://schemas.microsoft.com/office/drawing/2014/main" id="{D1A4640B-6A08-4851-A754-943CBFCC3472}"/>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6" name="Rounded Rectangle 14">
            <a:extLst>
              <a:ext uri="{FF2B5EF4-FFF2-40B4-BE49-F238E27FC236}">
                <a16:creationId xmlns:a16="http://schemas.microsoft.com/office/drawing/2014/main" id="{879C689D-0658-4367-9623-D86A76A1E581}"/>
              </a:ext>
            </a:extLst>
          </p:cNvPr>
          <p:cNvSpPr/>
          <p:nvPr/>
        </p:nvSpPr>
        <p:spPr>
          <a:xfrm>
            <a:off x="31906" y="5185260"/>
            <a:ext cx="1825470"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37" name="Shape 2556">
            <a:extLst>
              <a:ext uri="{FF2B5EF4-FFF2-40B4-BE49-F238E27FC236}">
                <a16:creationId xmlns:a16="http://schemas.microsoft.com/office/drawing/2014/main" id="{0784C30D-65F5-4C07-A082-DEAECDDC42FC}"/>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8" name="Rounded Rectangle 14">
            <a:extLst>
              <a:ext uri="{FF2B5EF4-FFF2-40B4-BE49-F238E27FC236}">
                <a16:creationId xmlns:a16="http://schemas.microsoft.com/office/drawing/2014/main" id="{26DDC7EB-137A-4469-949E-BAAF36BC2C27}"/>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9" name="Shape 2556">
            <a:extLst>
              <a:ext uri="{FF2B5EF4-FFF2-40B4-BE49-F238E27FC236}">
                <a16:creationId xmlns:a16="http://schemas.microsoft.com/office/drawing/2014/main" id="{8657FF31-1415-4F6E-B10B-C2878F0A81F0}"/>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0" name="Rounded Rectangle 14">
            <a:extLst>
              <a:ext uri="{FF2B5EF4-FFF2-40B4-BE49-F238E27FC236}">
                <a16:creationId xmlns:a16="http://schemas.microsoft.com/office/drawing/2014/main" id="{FEAA5C39-7150-401B-8C1A-2DF0B55B57A8}"/>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1" name="Shape 2556">
            <a:extLst>
              <a:ext uri="{FF2B5EF4-FFF2-40B4-BE49-F238E27FC236}">
                <a16:creationId xmlns:a16="http://schemas.microsoft.com/office/drawing/2014/main" id="{3515AE07-4E0C-4536-8602-5DAA69D0F85A}"/>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2" name="Rounded Rectangle 14">
            <a:extLst>
              <a:ext uri="{FF2B5EF4-FFF2-40B4-BE49-F238E27FC236}">
                <a16:creationId xmlns:a16="http://schemas.microsoft.com/office/drawing/2014/main" id="{094E0FE0-D6B6-4A42-867B-38616BB6CDEC}"/>
              </a:ext>
            </a:extLst>
          </p:cNvPr>
          <p:cNvSpPr/>
          <p:nvPr/>
        </p:nvSpPr>
        <p:spPr>
          <a:xfrm>
            <a:off x="61356" y="3243095"/>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3" name="Shape 2556">
            <a:extLst>
              <a:ext uri="{FF2B5EF4-FFF2-40B4-BE49-F238E27FC236}">
                <a16:creationId xmlns:a16="http://schemas.microsoft.com/office/drawing/2014/main" id="{A0678ECE-AE33-42EF-ABF8-A9BDC5E76704}"/>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4" name="Rounded Rectangle 14">
            <a:extLst>
              <a:ext uri="{FF2B5EF4-FFF2-40B4-BE49-F238E27FC236}">
                <a16:creationId xmlns:a16="http://schemas.microsoft.com/office/drawing/2014/main" id="{B8247A84-7E37-4D03-B9D3-17F0B1784C2A}"/>
              </a:ext>
            </a:extLst>
          </p:cNvPr>
          <p:cNvSpPr/>
          <p:nvPr/>
        </p:nvSpPr>
        <p:spPr>
          <a:xfrm>
            <a:off x="61356" y="4165046"/>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8" name="Shape 2556">
            <a:extLst>
              <a:ext uri="{FF2B5EF4-FFF2-40B4-BE49-F238E27FC236}">
                <a16:creationId xmlns:a16="http://schemas.microsoft.com/office/drawing/2014/main" id="{E287556B-FF10-44A2-8C3A-75183CBCB223}"/>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 name="Rectangle 1"/>
          <p:cNvSpPr/>
          <p:nvPr/>
        </p:nvSpPr>
        <p:spPr>
          <a:xfrm>
            <a:off x="3091480" y="5185260"/>
            <a:ext cx="2465740" cy="369332"/>
          </a:xfrm>
          <a:prstGeom prst="rect">
            <a:avLst/>
          </a:prstGeom>
        </p:spPr>
        <p:txBody>
          <a:bodyPr wrap="none">
            <a:spAutoFit/>
          </a:bodyPr>
          <a:lstStyle/>
          <a:p>
            <a:r>
              <a:rPr lang="en-US" dirty="0"/>
              <a:t>Lining of Landfill in IRAN</a:t>
            </a:r>
            <a:endParaRPr lang="en-US" b="1" dirty="0"/>
          </a:p>
        </p:txBody>
      </p:sp>
    </p:spTree>
    <p:extLst>
      <p:ext uri="{BB962C8B-B14F-4D97-AF65-F5344CB8AC3E}">
        <p14:creationId xmlns:p14="http://schemas.microsoft.com/office/powerpoint/2010/main" val="36944413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Rounded Corners 45">
            <a:extLst>
              <a:ext uri="{FF2B5EF4-FFF2-40B4-BE49-F238E27FC236}">
                <a16:creationId xmlns:a16="http://schemas.microsoft.com/office/drawing/2014/main" id="{25C71B39-A093-4D39-BDAC-1A9683B7FA80}"/>
              </a:ext>
            </a:extLst>
          </p:cNvPr>
          <p:cNvSpPr/>
          <p:nvPr/>
        </p:nvSpPr>
        <p:spPr>
          <a:xfrm>
            <a:off x="3664076" y="70376"/>
            <a:ext cx="8501619" cy="6787624"/>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marL="0" marR="0" lvl="0" indent="0" algn="just" defTabSz="914400" rtl="1" eaLnBrk="1" fontAlgn="auto" latinLnBrk="0" hangingPunct="1">
              <a:lnSpc>
                <a:spcPct val="150000"/>
              </a:lnSpc>
              <a:spcBef>
                <a:spcPts val="0"/>
              </a:spcBef>
              <a:spcAft>
                <a:spcPts val="0"/>
              </a:spcAft>
              <a:buClrTx/>
              <a:buSzTx/>
              <a:buFontTx/>
              <a:buNone/>
              <a:tabLst/>
              <a:defRPr/>
            </a:pPr>
            <a:endParaRPr lang="en-US" sz="1800" dirty="0">
              <a:effectLst/>
              <a:latin typeface="Times New Roman" panose="02020603050405020304" pitchFamily="18" charset="0"/>
              <a:ea typeface="Calibri" panose="020F0502020204030204" pitchFamily="34" charset="0"/>
              <a:cs typeface="B Nazanin" panose="00000400000000000000" pitchFamily="2" charset="-78"/>
            </a:endParaRPr>
          </a:p>
        </p:txBody>
      </p:sp>
      <p:sp>
        <p:nvSpPr>
          <p:cNvPr id="33" name="Shape 2556">
            <a:extLst>
              <a:ext uri="{FF2B5EF4-FFF2-40B4-BE49-F238E27FC236}">
                <a16:creationId xmlns:a16="http://schemas.microsoft.com/office/drawing/2014/main" id="{AB0E87DD-99F4-48D2-B9A9-2BEF7482DF67}"/>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4" name="Shape 2556">
            <a:extLst>
              <a:ext uri="{FF2B5EF4-FFF2-40B4-BE49-F238E27FC236}">
                <a16:creationId xmlns:a16="http://schemas.microsoft.com/office/drawing/2014/main" id="{B494008B-DB69-4FF5-BABE-D23AD8FECC4D}"/>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5" name="Rounded Rectangle 14">
            <a:extLst>
              <a:ext uri="{FF2B5EF4-FFF2-40B4-BE49-F238E27FC236}">
                <a16:creationId xmlns:a16="http://schemas.microsoft.com/office/drawing/2014/main" id="{F2982998-0E95-4D3A-899E-2F6EA9F80F21}"/>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36" name="Shape 2556">
            <a:extLst>
              <a:ext uri="{FF2B5EF4-FFF2-40B4-BE49-F238E27FC236}">
                <a16:creationId xmlns:a16="http://schemas.microsoft.com/office/drawing/2014/main" id="{FB2E61EC-0E98-4426-8CE4-CC15A947F4D0}"/>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7" name="Rounded Rectangle 14">
            <a:extLst>
              <a:ext uri="{FF2B5EF4-FFF2-40B4-BE49-F238E27FC236}">
                <a16:creationId xmlns:a16="http://schemas.microsoft.com/office/drawing/2014/main" id="{29DB9E2C-1206-42AD-88AE-2998F5821411}"/>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8" name="Shape 2556">
            <a:extLst>
              <a:ext uri="{FF2B5EF4-FFF2-40B4-BE49-F238E27FC236}">
                <a16:creationId xmlns:a16="http://schemas.microsoft.com/office/drawing/2014/main" id="{E11946F0-36F0-4B21-B074-8364E426F6BC}"/>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9" name="Rounded Rectangle 14">
            <a:extLst>
              <a:ext uri="{FF2B5EF4-FFF2-40B4-BE49-F238E27FC236}">
                <a16:creationId xmlns:a16="http://schemas.microsoft.com/office/drawing/2014/main" id="{CCE548EE-1908-4942-BE6E-D7922D845883}"/>
              </a:ext>
            </a:extLst>
          </p:cNvPr>
          <p:cNvSpPr/>
          <p:nvPr/>
        </p:nvSpPr>
        <p:spPr>
          <a:xfrm>
            <a:off x="35622" y="2299254"/>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0" name="Shape 2556">
            <a:extLst>
              <a:ext uri="{FF2B5EF4-FFF2-40B4-BE49-F238E27FC236}">
                <a16:creationId xmlns:a16="http://schemas.microsoft.com/office/drawing/2014/main" id="{8750CCBC-1C17-41FA-8AA4-73C66FEF0222}"/>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1" name="Rounded Rectangle 14">
            <a:extLst>
              <a:ext uri="{FF2B5EF4-FFF2-40B4-BE49-F238E27FC236}">
                <a16:creationId xmlns:a16="http://schemas.microsoft.com/office/drawing/2014/main" id="{5BCF7770-5A79-42A7-A0AD-F5344594C1A7}"/>
              </a:ext>
            </a:extLst>
          </p:cNvPr>
          <p:cNvSpPr/>
          <p:nvPr/>
        </p:nvSpPr>
        <p:spPr>
          <a:xfrm>
            <a:off x="61356" y="3243095"/>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2" name="Shape 2556">
            <a:extLst>
              <a:ext uri="{FF2B5EF4-FFF2-40B4-BE49-F238E27FC236}">
                <a16:creationId xmlns:a16="http://schemas.microsoft.com/office/drawing/2014/main" id="{7B7A0C6E-C6E0-4932-836F-31E9B891AB4D}"/>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3" name="Rounded Rectangle 14">
            <a:extLst>
              <a:ext uri="{FF2B5EF4-FFF2-40B4-BE49-F238E27FC236}">
                <a16:creationId xmlns:a16="http://schemas.microsoft.com/office/drawing/2014/main" id="{0257531A-D6FA-41A9-BB99-674E74990FF5}"/>
              </a:ext>
            </a:extLst>
          </p:cNvPr>
          <p:cNvSpPr/>
          <p:nvPr/>
        </p:nvSpPr>
        <p:spPr>
          <a:xfrm>
            <a:off x="61356" y="4165046"/>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4" name="Shape 2556">
            <a:extLst>
              <a:ext uri="{FF2B5EF4-FFF2-40B4-BE49-F238E27FC236}">
                <a16:creationId xmlns:a16="http://schemas.microsoft.com/office/drawing/2014/main" id="{1CB87F7D-8769-46B7-A143-F2FD7C50D96D}"/>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pic>
        <p:nvPicPr>
          <p:cNvPr id="17" name="Picture 16" descr="http://pgpgeo.com/UserImage/Ccapture.JPG"/>
          <p:cNvPicPr/>
          <p:nvPr/>
        </p:nvPicPr>
        <p:blipFill>
          <a:blip r:embed="rId2">
            <a:extLst>
              <a:ext uri="{28A0092B-C50C-407E-A947-70E740481C1C}">
                <a14:useLocalDpi xmlns:a14="http://schemas.microsoft.com/office/drawing/2010/main" val="0"/>
              </a:ext>
            </a:extLst>
          </a:blip>
          <a:srcRect/>
          <a:stretch>
            <a:fillRect/>
          </a:stretch>
        </p:blipFill>
        <p:spPr bwMode="auto">
          <a:xfrm>
            <a:off x="4743450" y="70376"/>
            <a:ext cx="5553363" cy="2892929"/>
          </a:xfrm>
          <a:prstGeom prst="rect">
            <a:avLst/>
          </a:prstGeom>
          <a:noFill/>
          <a:ln>
            <a:noFill/>
          </a:ln>
        </p:spPr>
      </p:pic>
      <p:pic>
        <p:nvPicPr>
          <p:cNvPr id="10243" name="Picture 3" descr="C:\Users\khosravi\Desktop\image-11234567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8336" y="2963306"/>
            <a:ext cx="7589683" cy="2036256"/>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C:\Users\khosravi\Desktop\image-255555555555555555555555555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08337" y="4967548"/>
            <a:ext cx="7589683" cy="1875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00026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Rounded Corners 45">
            <a:extLst>
              <a:ext uri="{FF2B5EF4-FFF2-40B4-BE49-F238E27FC236}">
                <a16:creationId xmlns:a16="http://schemas.microsoft.com/office/drawing/2014/main" id="{25C71B39-A093-4D39-BDAC-1A9683B7FA80}"/>
              </a:ext>
            </a:extLst>
          </p:cNvPr>
          <p:cNvSpPr/>
          <p:nvPr/>
        </p:nvSpPr>
        <p:spPr>
          <a:xfrm>
            <a:off x="3664076" y="70376"/>
            <a:ext cx="8501619" cy="6787624"/>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marL="0" marR="0" lvl="0" indent="0" algn="just" defTabSz="914400" rtl="1" eaLnBrk="1" fontAlgn="auto" latinLnBrk="0" hangingPunct="1">
              <a:lnSpc>
                <a:spcPct val="150000"/>
              </a:lnSpc>
              <a:spcBef>
                <a:spcPts val="0"/>
              </a:spcBef>
              <a:spcAft>
                <a:spcPts val="0"/>
              </a:spcAft>
              <a:buClrTx/>
              <a:buSzTx/>
              <a:buFontTx/>
              <a:buNone/>
              <a:tabLst/>
              <a:defRPr/>
            </a:pPr>
            <a:endParaRPr lang="en-US" sz="1800" dirty="0">
              <a:effectLst/>
              <a:latin typeface="Times New Roman" panose="02020603050405020304" pitchFamily="18" charset="0"/>
              <a:ea typeface="Calibri" panose="020F0502020204030204" pitchFamily="34" charset="0"/>
              <a:cs typeface="B Nazanin" panose="00000400000000000000" pitchFamily="2" charset="-78"/>
            </a:endParaRPr>
          </a:p>
        </p:txBody>
      </p:sp>
      <p:sp>
        <p:nvSpPr>
          <p:cNvPr id="33" name="Shape 2556">
            <a:extLst>
              <a:ext uri="{FF2B5EF4-FFF2-40B4-BE49-F238E27FC236}">
                <a16:creationId xmlns:a16="http://schemas.microsoft.com/office/drawing/2014/main" id="{AB0E87DD-99F4-48D2-B9A9-2BEF7482DF67}"/>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4" name="Shape 2556">
            <a:extLst>
              <a:ext uri="{FF2B5EF4-FFF2-40B4-BE49-F238E27FC236}">
                <a16:creationId xmlns:a16="http://schemas.microsoft.com/office/drawing/2014/main" id="{B494008B-DB69-4FF5-BABE-D23AD8FECC4D}"/>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5" name="Rounded Rectangle 14">
            <a:extLst>
              <a:ext uri="{FF2B5EF4-FFF2-40B4-BE49-F238E27FC236}">
                <a16:creationId xmlns:a16="http://schemas.microsoft.com/office/drawing/2014/main" id="{F2982998-0E95-4D3A-899E-2F6EA9F80F21}"/>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36" name="Shape 2556">
            <a:extLst>
              <a:ext uri="{FF2B5EF4-FFF2-40B4-BE49-F238E27FC236}">
                <a16:creationId xmlns:a16="http://schemas.microsoft.com/office/drawing/2014/main" id="{FB2E61EC-0E98-4426-8CE4-CC15A947F4D0}"/>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7" name="Rounded Rectangle 14">
            <a:extLst>
              <a:ext uri="{FF2B5EF4-FFF2-40B4-BE49-F238E27FC236}">
                <a16:creationId xmlns:a16="http://schemas.microsoft.com/office/drawing/2014/main" id="{29DB9E2C-1206-42AD-88AE-2998F5821411}"/>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8" name="Shape 2556">
            <a:extLst>
              <a:ext uri="{FF2B5EF4-FFF2-40B4-BE49-F238E27FC236}">
                <a16:creationId xmlns:a16="http://schemas.microsoft.com/office/drawing/2014/main" id="{E11946F0-36F0-4B21-B074-8364E426F6BC}"/>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9" name="Rounded Rectangle 14">
            <a:extLst>
              <a:ext uri="{FF2B5EF4-FFF2-40B4-BE49-F238E27FC236}">
                <a16:creationId xmlns:a16="http://schemas.microsoft.com/office/drawing/2014/main" id="{CCE548EE-1908-4942-BE6E-D7922D845883}"/>
              </a:ext>
            </a:extLst>
          </p:cNvPr>
          <p:cNvSpPr/>
          <p:nvPr/>
        </p:nvSpPr>
        <p:spPr>
          <a:xfrm>
            <a:off x="35622" y="2299254"/>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0" name="Shape 2556">
            <a:extLst>
              <a:ext uri="{FF2B5EF4-FFF2-40B4-BE49-F238E27FC236}">
                <a16:creationId xmlns:a16="http://schemas.microsoft.com/office/drawing/2014/main" id="{8750CCBC-1C17-41FA-8AA4-73C66FEF0222}"/>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1" name="Rounded Rectangle 14">
            <a:extLst>
              <a:ext uri="{FF2B5EF4-FFF2-40B4-BE49-F238E27FC236}">
                <a16:creationId xmlns:a16="http://schemas.microsoft.com/office/drawing/2014/main" id="{5BCF7770-5A79-42A7-A0AD-F5344594C1A7}"/>
              </a:ext>
            </a:extLst>
          </p:cNvPr>
          <p:cNvSpPr/>
          <p:nvPr/>
        </p:nvSpPr>
        <p:spPr>
          <a:xfrm>
            <a:off x="61356" y="3243095"/>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2" name="Shape 2556">
            <a:extLst>
              <a:ext uri="{FF2B5EF4-FFF2-40B4-BE49-F238E27FC236}">
                <a16:creationId xmlns:a16="http://schemas.microsoft.com/office/drawing/2014/main" id="{7B7A0C6E-C6E0-4932-836F-31E9B891AB4D}"/>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3" name="Rounded Rectangle 14">
            <a:extLst>
              <a:ext uri="{FF2B5EF4-FFF2-40B4-BE49-F238E27FC236}">
                <a16:creationId xmlns:a16="http://schemas.microsoft.com/office/drawing/2014/main" id="{0257531A-D6FA-41A9-BB99-674E74990FF5}"/>
              </a:ext>
            </a:extLst>
          </p:cNvPr>
          <p:cNvSpPr/>
          <p:nvPr/>
        </p:nvSpPr>
        <p:spPr>
          <a:xfrm>
            <a:off x="61356" y="4165046"/>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4" name="Shape 2556">
            <a:extLst>
              <a:ext uri="{FF2B5EF4-FFF2-40B4-BE49-F238E27FC236}">
                <a16:creationId xmlns:a16="http://schemas.microsoft.com/office/drawing/2014/main" id="{1CB87F7D-8769-46B7-A143-F2FD7C50D96D}"/>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pic>
        <p:nvPicPr>
          <p:cNvPr id="16" name="Picture 2" descr="C:\Users\khosravi\Desktop\GCL333333333333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8636" y="540688"/>
            <a:ext cx="6610889" cy="5078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32536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3AD7BB40-6962-49F4-BAEC-EEDC72945BC0}"/>
              </a:ext>
            </a:extLst>
          </p:cNvPr>
          <p:cNvSpPr/>
          <p:nvPr/>
        </p:nvSpPr>
        <p:spPr>
          <a:xfrm>
            <a:off x="3587297" y="1370972"/>
            <a:ext cx="8107680" cy="6787624"/>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indent="180340" algn="r" rtl="1">
              <a:lnSpc>
                <a:spcPct val="112000"/>
              </a:lnSpc>
              <a:spcBef>
                <a:spcPts val="100"/>
              </a:spcBef>
              <a:spcAft>
                <a:spcPts val="100"/>
              </a:spcAft>
            </a:pPr>
            <a:r>
              <a:rPr kumimoji="0" lang="ar-SA" sz="1800" b="0" i="0" u="none" strike="noStrike" kern="1200" cap="none" spc="0" normalizeH="0" baseline="0" noProof="0" dirty="0">
                <a:ln>
                  <a:noFill/>
                </a:ln>
                <a:solidFill>
                  <a:srgbClr val="202122"/>
                </a:solidFill>
                <a:effectLst/>
                <a:uLnTx/>
                <a:uFillTx/>
                <a:latin typeface="B Nazanin" panose="00000400000000000000" pitchFamily="2" charset="-78"/>
                <a:ea typeface="Times New Roman" panose="02020603050405020304" pitchFamily="18" charset="0"/>
                <a:cs typeface="Arial" panose="020B0604020202020204" pitchFamily="34" charset="0"/>
              </a:rPr>
              <a:t>ا</a:t>
            </a:r>
            <a:endParaRPr lang="en-US" dirty="0">
              <a:latin typeface="Times New Roman" panose="02020603050405020304" pitchFamily="18" charset="0"/>
              <a:cs typeface="B Nazanin" panose="00000400000000000000" pitchFamily="2" charset="-78"/>
            </a:endParaRPr>
          </a:p>
        </p:txBody>
      </p:sp>
      <p:sp>
        <p:nvSpPr>
          <p:cNvPr id="116" name="TextBox 115">
            <a:extLst>
              <a:ext uri="{FF2B5EF4-FFF2-40B4-BE49-F238E27FC236}">
                <a16:creationId xmlns:a16="http://schemas.microsoft.com/office/drawing/2014/main" id="{4B28BD3F-389B-4239-8460-825C14BEA791}"/>
              </a:ext>
            </a:extLst>
          </p:cNvPr>
          <p:cNvSpPr txBox="1"/>
          <p:nvPr/>
        </p:nvSpPr>
        <p:spPr>
          <a:xfrm>
            <a:off x="3430611" y="131557"/>
            <a:ext cx="8264366" cy="738664"/>
          </a:xfrm>
          <a:prstGeom prst="rect">
            <a:avLst/>
          </a:prstGeom>
          <a:noFill/>
        </p:spPr>
        <p:txBody>
          <a:bodyPr wrap="square">
            <a:spAutoFit/>
          </a:bodyPr>
          <a:lstStyle/>
          <a:p>
            <a:pPr marL="0" marR="0" lvl="0" indent="0" algn="just" defTabSz="914400" rtl="1" eaLnBrk="1" fontAlgn="auto" latinLnBrk="0" hangingPunct="1">
              <a:lnSpc>
                <a:spcPct val="150000"/>
              </a:lnSpc>
              <a:spcBef>
                <a:spcPts val="0"/>
              </a:spcBef>
              <a:spcAft>
                <a:spcPts val="800"/>
              </a:spcAft>
              <a:buClrTx/>
              <a:buSzTx/>
              <a:buFontTx/>
              <a:buNone/>
              <a:tabLst/>
              <a:defRPr/>
            </a:pPr>
            <a:r>
              <a:rPr kumimoji="0" lang="fa-IR" sz="2800" b="1" i="0" u="none" strike="noStrike" kern="1200" cap="none" spc="0" normalizeH="0" baseline="0" noProof="0" dirty="0">
                <a:ln>
                  <a:noFill/>
                </a:ln>
                <a:solidFill>
                  <a:srgbClr val="FFFF00"/>
                </a:solidFill>
                <a:effectLst/>
                <a:uLnTx/>
                <a:uFillTx/>
                <a:latin typeface="ذ"/>
                <a:ea typeface="Calibri" panose="020F0502020204030204" pitchFamily="34" charset="0"/>
                <a:cs typeface="B Titr" panose="00000700000000000000" pitchFamily="2" charset="-78"/>
              </a:rPr>
              <a:t>ادامه مقدمه</a:t>
            </a:r>
            <a:endParaRPr kumimoji="0" lang="en-US" sz="2000" b="0" i="0" u="none" strike="noStrike" kern="1200" cap="none" spc="0" normalizeH="0" baseline="0" noProof="0" dirty="0">
              <a:ln>
                <a:noFill/>
              </a:ln>
              <a:solidFill>
                <a:srgbClr val="FFFF00"/>
              </a:solidFill>
              <a:effectLst/>
              <a:uLnTx/>
              <a:uFillTx/>
              <a:latin typeface="ذ"/>
              <a:ea typeface="Calibri" panose="020F0502020204030204" pitchFamily="34" charset="0"/>
              <a:cs typeface="B Titr" panose="00000700000000000000" pitchFamily="2" charset="-78"/>
            </a:endParaRPr>
          </a:p>
        </p:txBody>
      </p:sp>
      <p:sp>
        <p:nvSpPr>
          <p:cNvPr id="31" name="TextBox 30">
            <a:extLst>
              <a:ext uri="{FF2B5EF4-FFF2-40B4-BE49-F238E27FC236}">
                <a16:creationId xmlns:a16="http://schemas.microsoft.com/office/drawing/2014/main" id="{FFD81F7A-35CE-4723-8761-42A99F036A3A}"/>
              </a:ext>
            </a:extLst>
          </p:cNvPr>
          <p:cNvSpPr txBox="1"/>
          <p:nvPr/>
        </p:nvSpPr>
        <p:spPr>
          <a:xfrm>
            <a:off x="3949905" y="2512976"/>
            <a:ext cx="7904980" cy="2400657"/>
          </a:xfrm>
          <a:prstGeom prst="rect">
            <a:avLst/>
          </a:prstGeom>
          <a:noFill/>
        </p:spPr>
        <p:txBody>
          <a:bodyPr wrap="square" rtlCol="0" anchor="ctr">
            <a:spAutoFit/>
          </a:bodyPr>
          <a:lstStyle/>
          <a:p>
            <a:pPr algn="r" rtl="1">
              <a:lnSpc>
                <a:spcPct val="150000"/>
              </a:lnSpc>
            </a:pPr>
            <a:r>
              <a:rPr lang="en-US" sz="2000" b="1" dirty="0">
                <a:solidFill>
                  <a:schemeClr val="bg1"/>
                </a:solidFill>
                <a:latin typeface="Roboto" pitchFamily="2" charset="0"/>
                <a:ea typeface="Roboto" pitchFamily="2" charset="0"/>
                <a:cs typeface="B Nazanin" panose="00000400000000000000" pitchFamily="2" charset="-78"/>
              </a:rPr>
              <a:t>GCL</a:t>
            </a:r>
            <a:r>
              <a:rPr lang="ar-SA" sz="2000" b="1" dirty="0">
                <a:solidFill>
                  <a:schemeClr val="bg1"/>
                </a:solidFill>
                <a:latin typeface="Roboto" pitchFamily="2" charset="0"/>
                <a:ea typeface="Roboto" pitchFamily="2" charset="0"/>
                <a:cs typeface="B Nazanin" panose="00000400000000000000" pitchFamily="2" charset="-78"/>
              </a:rPr>
              <a:t> برای اولین بار به عنوان یک ژئوسنتتیک </a:t>
            </a:r>
            <a:r>
              <a:rPr lang="fa-IR" sz="2000" b="1" dirty="0">
                <a:solidFill>
                  <a:schemeClr val="bg1"/>
                </a:solidFill>
                <a:latin typeface="Roboto" pitchFamily="2" charset="0"/>
                <a:ea typeface="Roboto" pitchFamily="2" charset="0"/>
                <a:cs typeface="B Nazanin" panose="00000400000000000000" pitchFamily="2" charset="-78"/>
              </a:rPr>
              <a:t>از</a:t>
            </a:r>
            <a:r>
              <a:rPr lang="ar-SA" sz="2000" b="1" dirty="0">
                <a:solidFill>
                  <a:schemeClr val="bg1"/>
                </a:solidFill>
                <a:latin typeface="Roboto" pitchFamily="2" charset="0"/>
                <a:ea typeface="Roboto" pitchFamily="2" charset="0"/>
                <a:cs typeface="B Nazanin" panose="00000400000000000000" pitchFamily="2" charset="-78"/>
              </a:rPr>
              <a:t> سال 1988 در محل دفن زباله های جامد در به کار گرفته شد. این محصول از دو لایه ژئوتکستایل که بین آن ها بنتونیت و یک ماده چسبنده جهت چسباندن بنتونیت به دو لایه ژئوتکستایل قرار گرفته بود، تشکیل شده بود. همزمان با تولید این محصول </a:t>
            </a:r>
            <a:r>
              <a:rPr lang="fa-IR" sz="2000" b="1" dirty="0">
                <a:solidFill>
                  <a:schemeClr val="bg1"/>
                </a:solidFill>
                <a:latin typeface="Roboto" pitchFamily="2" charset="0"/>
                <a:ea typeface="Roboto" pitchFamily="2" charset="0"/>
                <a:cs typeface="B Nazanin" panose="00000400000000000000" pitchFamily="2" charset="-78"/>
              </a:rPr>
              <a:t>، </a:t>
            </a:r>
            <a:r>
              <a:rPr lang="ar-SA" sz="2000" b="1" dirty="0">
                <a:solidFill>
                  <a:schemeClr val="bg1"/>
                </a:solidFill>
                <a:latin typeface="Roboto" pitchFamily="2" charset="0"/>
                <a:ea typeface="Roboto" pitchFamily="2" charset="0"/>
                <a:cs typeface="B Nazanin" panose="00000400000000000000" pitchFamily="2" charset="-78"/>
              </a:rPr>
              <a:t>محصول مشابه دیگری نیز در آلمان تولید شد. تفاوت این 2 نوع </a:t>
            </a:r>
            <a:r>
              <a:rPr lang="en-US" sz="2000" b="1" dirty="0">
                <a:solidFill>
                  <a:schemeClr val="bg1"/>
                </a:solidFill>
                <a:latin typeface="Roboto" pitchFamily="2" charset="0"/>
                <a:ea typeface="Roboto" pitchFamily="2" charset="0"/>
                <a:cs typeface="B Nazanin" panose="00000400000000000000" pitchFamily="2" charset="-78"/>
              </a:rPr>
              <a:t>GCL</a:t>
            </a:r>
            <a:r>
              <a:rPr lang="ar-SA" sz="2000" b="1" dirty="0">
                <a:solidFill>
                  <a:schemeClr val="bg1"/>
                </a:solidFill>
                <a:latin typeface="Roboto" pitchFamily="2" charset="0"/>
                <a:ea typeface="Roboto" pitchFamily="2" charset="0"/>
                <a:cs typeface="B Nazanin" panose="00000400000000000000" pitchFamily="2" charset="-78"/>
              </a:rPr>
              <a:t> تولید شده در نحوه قرارگیری بنتونیت و ژئوتکستایل ها بود. </a:t>
            </a:r>
            <a:endParaRPr lang="en-US" sz="2000" b="1" dirty="0">
              <a:solidFill>
                <a:schemeClr val="bg1"/>
              </a:solidFill>
              <a:latin typeface="Roboto" pitchFamily="2" charset="0"/>
              <a:ea typeface="Roboto" pitchFamily="2" charset="0"/>
              <a:cs typeface="B Nazanin" panose="00000400000000000000" pitchFamily="2" charset="-78"/>
            </a:endParaRPr>
          </a:p>
        </p:txBody>
      </p:sp>
      <p:sp>
        <p:nvSpPr>
          <p:cNvPr id="37" name="Shape 2556">
            <a:extLst>
              <a:ext uri="{FF2B5EF4-FFF2-40B4-BE49-F238E27FC236}">
                <a16:creationId xmlns:a16="http://schemas.microsoft.com/office/drawing/2014/main" id="{1F85FC78-7027-43BF-8FE7-1512DD7883A8}"/>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8" name="Shape 2556">
            <a:extLst>
              <a:ext uri="{FF2B5EF4-FFF2-40B4-BE49-F238E27FC236}">
                <a16:creationId xmlns:a16="http://schemas.microsoft.com/office/drawing/2014/main" id="{0954E23F-B9E7-4E49-860E-A25191A7BBC8}"/>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9" name="Rounded Rectangle 14">
            <a:extLst>
              <a:ext uri="{FF2B5EF4-FFF2-40B4-BE49-F238E27FC236}">
                <a16:creationId xmlns:a16="http://schemas.microsoft.com/office/drawing/2014/main" id="{F649FA59-73CC-4B5C-BFFB-369CA5E203D5}"/>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40" name="Shape 2556">
            <a:extLst>
              <a:ext uri="{FF2B5EF4-FFF2-40B4-BE49-F238E27FC236}">
                <a16:creationId xmlns:a16="http://schemas.microsoft.com/office/drawing/2014/main" id="{04F495CE-F2F8-4F85-9722-64B4DF6054CE}"/>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1" name="Rounded Rectangle 14">
            <a:extLst>
              <a:ext uri="{FF2B5EF4-FFF2-40B4-BE49-F238E27FC236}">
                <a16:creationId xmlns:a16="http://schemas.microsoft.com/office/drawing/2014/main" id="{40687EEE-42AD-438F-B5DE-020C330AF141}"/>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42" name="Shape 2556">
            <a:extLst>
              <a:ext uri="{FF2B5EF4-FFF2-40B4-BE49-F238E27FC236}">
                <a16:creationId xmlns:a16="http://schemas.microsoft.com/office/drawing/2014/main" id="{89230957-183E-45B1-9478-EBDCE3FFA128}"/>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3" name="Rounded Rectangle 14">
            <a:extLst>
              <a:ext uri="{FF2B5EF4-FFF2-40B4-BE49-F238E27FC236}">
                <a16:creationId xmlns:a16="http://schemas.microsoft.com/office/drawing/2014/main" id="{3A854CCB-A3F9-4FDA-A55E-299B8985862D}"/>
              </a:ext>
            </a:extLst>
          </p:cNvPr>
          <p:cNvSpPr/>
          <p:nvPr/>
        </p:nvSpPr>
        <p:spPr>
          <a:xfrm>
            <a:off x="61356" y="2268395"/>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4" name="Shape 2556">
            <a:extLst>
              <a:ext uri="{FF2B5EF4-FFF2-40B4-BE49-F238E27FC236}">
                <a16:creationId xmlns:a16="http://schemas.microsoft.com/office/drawing/2014/main" id="{1D54982E-6E67-4623-A456-5394B2BF0968}"/>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5" name="Rounded Rectangle 14">
            <a:extLst>
              <a:ext uri="{FF2B5EF4-FFF2-40B4-BE49-F238E27FC236}">
                <a16:creationId xmlns:a16="http://schemas.microsoft.com/office/drawing/2014/main" id="{EDD66BE1-55B7-42B1-97E1-8FA4237869F3}"/>
              </a:ext>
            </a:extLst>
          </p:cNvPr>
          <p:cNvSpPr/>
          <p:nvPr/>
        </p:nvSpPr>
        <p:spPr>
          <a:xfrm>
            <a:off x="61356" y="3243095"/>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6" name="Shape 2556">
            <a:extLst>
              <a:ext uri="{FF2B5EF4-FFF2-40B4-BE49-F238E27FC236}">
                <a16:creationId xmlns:a16="http://schemas.microsoft.com/office/drawing/2014/main" id="{7848787A-D5D9-4AD2-A1C4-441904DD4FFD}"/>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7" name="Rounded Rectangle 14">
            <a:extLst>
              <a:ext uri="{FF2B5EF4-FFF2-40B4-BE49-F238E27FC236}">
                <a16:creationId xmlns:a16="http://schemas.microsoft.com/office/drawing/2014/main" id="{FF7AF77C-D1E8-4D21-8C65-73FD3DF49682}"/>
              </a:ext>
            </a:extLst>
          </p:cNvPr>
          <p:cNvSpPr/>
          <p:nvPr/>
        </p:nvSpPr>
        <p:spPr>
          <a:xfrm>
            <a:off x="61356" y="4165046"/>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8" name="Shape 2556">
            <a:extLst>
              <a:ext uri="{FF2B5EF4-FFF2-40B4-BE49-F238E27FC236}">
                <a16:creationId xmlns:a16="http://schemas.microsoft.com/office/drawing/2014/main" id="{F6F0803E-BA41-41EA-9688-C0F53E5AA1AD}"/>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pic>
        <p:nvPicPr>
          <p:cNvPr id="9218" name="Picture 2" descr="C:\Users\khosravi\Desktop\image-37777777777777777777777777777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8390" y="314632"/>
            <a:ext cx="2274005" cy="1694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9586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25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750" fill="hold"/>
                                        <p:tgtEl>
                                          <p:spTgt spid="31"/>
                                        </p:tgtEl>
                                        <p:attrNameLst>
                                          <p:attrName>ppt_x</p:attrName>
                                        </p:attrNameLst>
                                      </p:cBhvr>
                                      <p:tavLst>
                                        <p:tav tm="0">
                                          <p:val>
                                            <p:strVal val="#ppt_x"/>
                                          </p:val>
                                        </p:tav>
                                        <p:tav tm="100000">
                                          <p:val>
                                            <p:strVal val="#ppt_x"/>
                                          </p:val>
                                        </p:tav>
                                      </p:tavLst>
                                    </p:anim>
                                    <p:anim calcmode="lin" valueType="num">
                                      <p:cBhvr additive="base">
                                        <p:cTn id="8" dur="75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521C81D2-70A6-4100-852E-1747D92A379A}"/>
              </a:ext>
            </a:extLst>
          </p:cNvPr>
          <p:cNvSpPr/>
          <p:nvPr/>
        </p:nvSpPr>
        <p:spPr>
          <a:xfrm>
            <a:off x="3604656" y="70376"/>
            <a:ext cx="8587344" cy="6787624"/>
          </a:xfrm>
          <a:prstGeom prst="roundRect">
            <a:avLst/>
          </a:prstGeom>
          <a:solidFill>
            <a:schemeClr val="accent6">
              <a:alpha val="30000"/>
            </a:schemeClr>
          </a:solidFill>
          <a:ln>
            <a:solidFill>
              <a:srgbClr val="00B050"/>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3" name="Diagram 2">
            <a:extLst>
              <a:ext uri="{FF2B5EF4-FFF2-40B4-BE49-F238E27FC236}">
                <a16:creationId xmlns:a16="http://schemas.microsoft.com/office/drawing/2014/main" id="{09F68D39-8D5A-4819-A920-0BF4798137A5}"/>
              </a:ext>
            </a:extLst>
          </p:cNvPr>
          <p:cNvGraphicFramePr/>
          <p:nvPr>
            <p:extLst>
              <p:ext uri="{D42A27DB-BD31-4B8C-83A1-F6EECF244321}">
                <p14:modId xmlns:p14="http://schemas.microsoft.com/office/powerpoint/2010/main" val="3794596781"/>
              </p:ext>
            </p:extLst>
          </p:nvPr>
        </p:nvGraphicFramePr>
        <p:xfrm>
          <a:off x="2834552" y="0"/>
          <a:ext cx="9735273"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Shape 2556">
            <a:extLst>
              <a:ext uri="{FF2B5EF4-FFF2-40B4-BE49-F238E27FC236}">
                <a16:creationId xmlns:a16="http://schemas.microsoft.com/office/drawing/2014/main" id="{3C17C756-A7F6-49DA-A159-4E209B3C2ACD}"/>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8" name="Shape 2556">
            <a:extLst>
              <a:ext uri="{FF2B5EF4-FFF2-40B4-BE49-F238E27FC236}">
                <a16:creationId xmlns:a16="http://schemas.microsoft.com/office/drawing/2014/main" id="{A73501B7-0DE9-4B54-A06E-BCD4DF536F1B}"/>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29" name="Rounded Rectangle 14">
            <a:extLst>
              <a:ext uri="{FF2B5EF4-FFF2-40B4-BE49-F238E27FC236}">
                <a16:creationId xmlns:a16="http://schemas.microsoft.com/office/drawing/2014/main" id="{04192888-998A-4D4C-B040-62C6D269597C}"/>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30" name="Shape 2556">
            <a:extLst>
              <a:ext uri="{FF2B5EF4-FFF2-40B4-BE49-F238E27FC236}">
                <a16:creationId xmlns:a16="http://schemas.microsoft.com/office/drawing/2014/main" id="{8FD3D32E-7EB8-45A9-9560-C0EDDAB3300F}"/>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1" name="Rounded Rectangle 14">
            <a:extLst>
              <a:ext uri="{FF2B5EF4-FFF2-40B4-BE49-F238E27FC236}">
                <a16:creationId xmlns:a16="http://schemas.microsoft.com/office/drawing/2014/main" id="{1ECEB4A4-E043-4D1C-892A-ED90FA2E0D27}"/>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32" name="Shape 2556">
            <a:extLst>
              <a:ext uri="{FF2B5EF4-FFF2-40B4-BE49-F238E27FC236}">
                <a16:creationId xmlns:a16="http://schemas.microsoft.com/office/drawing/2014/main" id="{C7B30A1B-5E65-45D6-8B36-207AB85795BC}"/>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3" name="Rounded Rectangle 14">
            <a:extLst>
              <a:ext uri="{FF2B5EF4-FFF2-40B4-BE49-F238E27FC236}">
                <a16:creationId xmlns:a16="http://schemas.microsoft.com/office/drawing/2014/main" id="{21ACC4EA-F586-41D3-8170-75806D2909FA}"/>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35" name="Shape 2556">
            <a:extLst>
              <a:ext uri="{FF2B5EF4-FFF2-40B4-BE49-F238E27FC236}">
                <a16:creationId xmlns:a16="http://schemas.microsoft.com/office/drawing/2014/main" id="{E376006C-B6C2-42F6-AA8D-F47BB46E71DB}"/>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6" name="Rounded Rectangle 14">
            <a:extLst>
              <a:ext uri="{FF2B5EF4-FFF2-40B4-BE49-F238E27FC236}">
                <a16:creationId xmlns:a16="http://schemas.microsoft.com/office/drawing/2014/main" id="{A09FB19C-AA66-40D9-8E49-F34481F03B63}"/>
              </a:ext>
            </a:extLst>
          </p:cNvPr>
          <p:cNvSpPr/>
          <p:nvPr/>
        </p:nvSpPr>
        <p:spPr>
          <a:xfrm>
            <a:off x="61356" y="3243095"/>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1" name="Shape 2556">
            <a:extLst>
              <a:ext uri="{FF2B5EF4-FFF2-40B4-BE49-F238E27FC236}">
                <a16:creationId xmlns:a16="http://schemas.microsoft.com/office/drawing/2014/main" id="{AF116D17-7603-41F4-A313-F2DA785CEC7B}"/>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3" name="Rounded Rectangle 14">
            <a:extLst>
              <a:ext uri="{FF2B5EF4-FFF2-40B4-BE49-F238E27FC236}">
                <a16:creationId xmlns:a16="http://schemas.microsoft.com/office/drawing/2014/main" id="{441F3867-4081-4F82-96D4-D31DBEE9C6CB}"/>
              </a:ext>
            </a:extLst>
          </p:cNvPr>
          <p:cNvSpPr/>
          <p:nvPr/>
        </p:nvSpPr>
        <p:spPr>
          <a:xfrm>
            <a:off x="61356" y="4165046"/>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5" name="Shape 2556">
            <a:extLst>
              <a:ext uri="{FF2B5EF4-FFF2-40B4-BE49-F238E27FC236}">
                <a16:creationId xmlns:a16="http://schemas.microsoft.com/office/drawing/2014/main" id="{05BFA606-42B9-43D5-8A54-AD30B975AF7C}"/>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287812831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a:extLst>
              <a:ext uri="{FF2B5EF4-FFF2-40B4-BE49-F238E27FC236}">
                <a16:creationId xmlns:a16="http://schemas.microsoft.com/office/drawing/2014/main" id="{4B28BD3F-389B-4239-8460-825C14BEA791}"/>
              </a:ext>
            </a:extLst>
          </p:cNvPr>
          <p:cNvSpPr txBox="1"/>
          <p:nvPr/>
        </p:nvSpPr>
        <p:spPr>
          <a:xfrm>
            <a:off x="3764200" y="35188"/>
            <a:ext cx="8264366" cy="587853"/>
          </a:xfrm>
          <a:prstGeom prst="rect">
            <a:avLst/>
          </a:prstGeom>
          <a:noFill/>
        </p:spPr>
        <p:txBody>
          <a:bodyPr wrap="square">
            <a:spAutoFit/>
          </a:bodyPr>
          <a:lstStyle/>
          <a:p>
            <a:pPr marR="0" lvl="0" algn="r" rtl="1">
              <a:lnSpc>
                <a:spcPct val="115000"/>
              </a:lnSpc>
              <a:spcBef>
                <a:spcPts val="2400"/>
              </a:spcBef>
              <a:spcAft>
                <a:spcPts val="0"/>
              </a:spcAft>
            </a:pPr>
            <a:r>
              <a:rPr lang="ar-SA" sz="2800" dirty="0">
                <a:solidFill>
                  <a:srgbClr val="FFFF00"/>
                </a:solidFill>
                <a:effectLst/>
                <a:latin typeface="Times New Roman" panose="02020603050405020304" pitchFamily="18" charset="0"/>
                <a:ea typeface="Calibri" panose="020F0502020204030204" pitchFamily="34" charset="0"/>
                <a:cs typeface="B Titr" panose="00000700000000000000" pitchFamily="2" charset="-78"/>
              </a:rPr>
              <a:t>ژئوسنتتیک</a:t>
            </a:r>
            <a:endParaRPr lang="en-US" sz="2800" b="1" kern="0" dirty="0">
              <a:solidFill>
                <a:srgbClr val="FFFF00"/>
              </a:solidFill>
              <a:effectLst/>
              <a:latin typeface="B Nazanin" panose="00000400000000000000" pitchFamily="2" charset="-78"/>
              <a:ea typeface="Times New Roman" panose="02020603050405020304" pitchFamily="18" charset="0"/>
              <a:cs typeface="B Titr" panose="00000700000000000000" pitchFamily="2" charset="-78"/>
            </a:endParaRPr>
          </a:p>
        </p:txBody>
      </p:sp>
      <p:sp>
        <p:nvSpPr>
          <p:cNvPr id="31" name="Rectangle: Rounded Corners 30">
            <a:extLst>
              <a:ext uri="{FF2B5EF4-FFF2-40B4-BE49-F238E27FC236}">
                <a16:creationId xmlns:a16="http://schemas.microsoft.com/office/drawing/2014/main" id="{E77DA384-475E-4453-AEDD-39BCB33D9E52}"/>
              </a:ext>
            </a:extLst>
          </p:cNvPr>
          <p:cNvSpPr/>
          <p:nvPr/>
        </p:nvSpPr>
        <p:spPr>
          <a:xfrm>
            <a:off x="3164956" y="535020"/>
            <a:ext cx="9000739" cy="6287791"/>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indent="180340" algn="justLow" rtl="1">
              <a:lnSpc>
                <a:spcPct val="112000"/>
              </a:lnSpc>
              <a:spcBef>
                <a:spcPts val="100"/>
              </a:spcBef>
              <a:spcAft>
                <a:spcPts val="100"/>
              </a:spcAft>
            </a:pPr>
            <a:r>
              <a:rPr lang="ar-SA" dirty="0">
                <a:latin typeface="Times New Roman" panose="02020603050405020304" pitchFamily="18" charset="0"/>
                <a:cs typeface="B Nazanin" panose="00000400000000000000" pitchFamily="2" charset="-78"/>
              </a:rPr>
              <a:t>کلمه ژئوسنتتیک، از دو </a:t>
            </a:r>
            <a:r>
              <a:rPr lang="ar-SA" sz="1800" dirty="0">
                <a:effectLst/>
                <a:latin typeface="Times New Roman" panose="02020603050405020304" pitchFamily="18" charset="0"/>
                <a:ea typeface="Calibri" panose="020F0502020204030204" pitchFamily="34" charset="0"/>
                <a:cs typeface="B Nazanin" panose="00000400000000000000" pitchFamily="2" charset="-78"/>
              </a:rPr>
              <a:t>بخش «ژئو»</a:t>
            </a:r>
            <a:r>
              <a:rPr lang="fa-IR" sz="1800" dirty="0">
                <a:effectLst/>
                <a:latin typeface="Times New Roman" panose="02020603050405020304" pitchFamily="18" charset="0"/>
                <a:ea typeface="Calibri" panose="020F0502020204030204" pitchFamily="34" charset="0"/>
                <a:cs typeface="B Nazanin" panose="00000400000000000000" pitchFamily="2" charset="-78"/>
              </a:rPr>
              <a:t>( </a:t>
            </a:r>
            <a:r>
              <a:rPr lang="en-US" sz="1800" dirty="0">
                <a:effectLst/>
                <a:latin typeface="Times New Roman" panose="02020603050405020304" pitchFamily="18" charset="0"/>
                <a:ea typeface="Calibri" panose="020F0502020204030204" pitchFamily="34" charset="0"/>
                <a:cs typeface="B Nazanin" panose="00000400000000000000" pitchFamily="2" charset="-78"/>
              </a:rPr>
              <a:t>Geo</a:t>
            </a:r>
            <a:r>
              <a:rPr lang="fa-IR" sz="1800" dirty="0">
                <a:effectLst/>
                <a:latin typeface="Times New Roman" panose="02020603050405020304" pitchFamily="18" charset="0"/>
                <a:ea typeface="Calibri" panose="020F0502020204030204" pitchFamily="34" charset="0"/>
                <a:cs typeface="B Nazanin" panose="00000400000000000000" pitchFamily="2" charset="-78"/>
              </a:rPr>
              <a:t>)</a:t>
            </a:r>
            <a:r>
              <a:rPr lang="ar-SA" sz="1800" dirty="0">
                <a:effectLst/>
                <a:latin typeface="Times New Roman" panose="02020603050405020304" pitchFamily="18" charset="0"/>
                <a:ea typeface="Calibri" panose="020F0502020204030204" pitchFamily="34" charset="0"/>
                <a:cs typeface="B Nazanin" panose="00000400000000000000" pitchFamily="2" charset="-78"/>
              </a:rPr>
              <a:t> و «سنتتیک»</a:t>
            </a:r>
            <a:r>
              <a:rPr lang="fa-IR" sz="1800" dirty="0">
                <a:effectLst/>
                <a:latin typeface="Times New Roman" panose="02020603050405020304" pitchFamily="18" charset="0"/>
                <a:ea typeface="Calibri" panose="020F0502020204030204" pitchFamily="34" charset="0"/>
                <a:cs typeface="B Nazanin" panose="00000400000000000000" pitchFamily="2" charset="-78"/>
              </a:rPr>
              <a:t>(</a:t>
            </a:r>
            <a:r>
              <a:rPr lang="en-US" sz="1800" dirty="0">
                <a:effectLst/>
                <a:latin typeface="Times New Roman" panose="02020603050405020304" pitchFamily="18" charset="0"/>
                <a:ea typeface="Calibri" panose="020F0502020204030204" pitchFamily="34" charset="0"/>
                <a:cs typeface="B Nazanin" panose="00000400000000000000" pitchFamily="2" charset="-78"/>
              </a:rPr>
              <a:t>Synthetic</a:t>
            </a:r>
            <a:r>
              <a:rPr lang="fa-IR" sz="1800" dirty="0">
                <a:effectLst/>
                <a:latin typeface="Times New Roman" panose="02020603050405020304" pitchFamily="18" charset="0"/>
                <a:ea typeface="Calibri" panose="020F0502020204030204" pitchFamily="34" charset="0"/>
                <a:cs typeface="B Nazanin" panose="00000400000000000000" pitchFamily="2" charset="-78"/>
              </a:rPr>
              <a:t>)</a:t>
            </a:r>
            <a:r>
              <a:rPr lang="ar-SA" sz="1800" dirty="0">
                <a:effectLst/>
                <a:latin typeface="Times New Roman" panose="02020603050405020304" pitchFamily="18" charset="0"/>
                <a:ea typeface="Calibri" panose="020F0502020204030204" pitchFamily="34" charset="0"/>
                <a:cs typeface="B Nazanin" panose="00000400000000000000" pitchFamily="2" charset="-78"/>
              </a:rPr>
              <a:t> </a:t>
            </a:r>
            <a:r>
              <a:rPr lang="fa-IR" sz="1800" dirty="0">
                <a:effectLst/>
                <a:latin typeface="Times New Roman" panose="02020603050405020304" pitchFamily="18" charset="0"/>
                <a:ea typeface="Calibri" panose="020F0502020204030204" pitchFamily="34" charset="0"/>
                <a:cs typeface="B Nazanin" panose="00000400000000000000" pitchFamily="2" charset="-78"/>
              </a:rPr>
              <a:t> </a:t>
            </a:r>
            <a:r>
              <a:rPr lang="ar-SA" sz="1800" dirty="0">
                <a:effectLst/>
                <a:latin typeface="Times New Roman" panose="02020603050405020304" pitchFamily="18" charset="0"/>
                <a:ea typeface="Calibri" panose="020F0502020204030204" pitchFamily="34" charset="0"/>
                <a:cs typeface="B Nazanin" panose="00000400000000000000" pitchFamily="2" charset="-78"/>
              </a:rPr>
              <a:t>ساخته شده‌است. از کلمه «ژئو» در مواردی استفاده می‌شود که مربوط به زمین باشد و قسمت دوم، «سنتتیک»، به مصالحی که ساخته دست بشر باشند یا به عبارت دیگر موادی که مصنوعی‌اند </a:t>
            </a:r>
            <a:r>
              <a:rPr lang="fa-IR" sz="1800" dirty="0">
                <a:effectLst/>
                <a:latin typeface="Times New Roman" panose="02020603050405020304" pitchFamily="18" charset="0"/>
                <a:ea typeface="Calibri" panose="020F0502020204030204" pitchFamily="34" charset="0"/>
                <a:cs typeface="B Nazanin" panose="00000400000000000000" pitchFamily="2" charset="-78"/>
              </a:rPr>
              <a:t> و بر پایه مواد نفتی  است </a:t>
            </a:r>
            <a:r>
              <a:rPr lang="ar-SA" sz="1800" dirty="0">
                <a:effectLst/>
                <a:latin typeface="Times New Roman" panose="02020603050405020304" pitchFamily="18" charset="0"/>
                <a:ea typeface="Calibri" panose="020F0502020204030204" pitchFamily="34" charset="0"/>
                <a:cs typeface="B Nazanin" panose="00000400000000000000" pitchFamily="2" charset="-78"/>
              </a:rPr>
              <a:t>و به صورت آزاد در طبیعت یافت نمی‌شوند.</a:t>
            </a:r>
            <a:endParaRPr lang="fa-IR" sz="1800" dirty="0">
              <a:effectLst/>
              <a:latin typeface="Times New Roman" panose="02020603050405020304" pitchFamily="18" charset="0"/>
              <a:ea typeface="Calibri" panose="020F0502020204030204" pitchFamily="34" charset="0"/>
              <a:cs typeface="B Nazanin" panose="00000400000000000000" pitchFamily="2" charset="-78"/>
            </a:endParaRPr>
          </a:p>
          <a:p>
            <a:pPr indent="180340" algn="justLow" rtl="1">
              <a:lnSpc>
                <a:spcPct val="112000"/>
              </a:lnSpc>
              <a:spcBef>
                <a:spcPts val="100"/>
              </a:spcBef>
              <a:spcAft>
                <a:spcPts val="100"/>
              </a:spcAft>
            </a:pPr>
            <a:endParaRPr lang="fa-IR" dirty="0">
              <a:latin typeface="Times New Roman" panose="02020603050405020304" pitchFamily="18" charset="0"/>
              <a:ea typeface="Calibri" panose="020F0502020204030204" pitchFamily="34" charset="0"/>
              <a:cs typeface="B Nazanin" panose="00000400000000000000" pitchFamily="2" charset="-78"/>
            </a:endParaRPr>
          </a:p>
          <a:p>
            <a:pPr indent="180340" algn="justLow" rtl="1">
              <a:lnSpc>
                <a:spcPct val="112000"/>
              </a:lnSpc>
              <a:spcBef>
                <a:spcPts val="100"/>
              </a:spcBef>
              <a:spcAft>
                <a:spcPts val="100"/>
              </a:spcAft>
            </a:pPr>
            <a:endParaRPr lang="fa-IR" sz="1800" dirty="0">
              <a:effectLst/>
              <a:latin typeface="Times New Roman" panose="02020603050405020304" pitchFamily="18" charset="0"/>
              <a:ea typeface="Calibri" panose="020F0502020204030204" pitchFamily="34" charset="0"/>
              <a:cs typeface="B Nazanin" panose="00000400000000000000" pitchFamily="2" charset="-78"/>
            </a:endParaRPr>
          </a:p>
          <a:p>
            <a:pPr indent="180340" algn="justLow" rtl="1">
              <a:lnSpc>
                <a:spcPct val="112000"/>
              </a:lnSpc>
              <a:spcBef>
                <a:spcPts val="100"/>
              </a:spcBef>
              <a:spcAft>
                <a:spcPts val="100"/>
              </a:spcAft>
            </a:pPr>
            <a:endParaRPr lang="fa-IR" dirty="0">
              <a:latin typeface="Times New Roman" panose="02020603050405020304" pitchFamily="18" charset="0"/>
              <a:ea typeface="Calibri" panose="020F0502020204030204" pitchFamily="34" charset="0"/>
              <a:cs typeface="B Nazanin" panose="00000400000000000000" pitchFamily="2" charset="-78"/>
            </a:endParaRPr>
          </a:p>
          <a:p>
            <a:pPr indent="180340" algn="justLow" rtl="1">
              <a:lnSpc>
                <a:spcPct val="112000"/>
              </a:lnSpc>
              <a:spcBef>
                <a:spcPts val="100"/>
              </a:spcBef>
              <a:spcAft>
                <a:spcPts val="100"/>
              </a:spcAft>
            </a:pPr>
            <a:endParaRPr lang="fa-IR" sz="1800" dirty="0">
              <a:effectLst/>
              <a:latin typeface="Times New Roman" panose="02020603050405020304" pitchFamily="18" charset="0"/>
              <a:ea typeface="Calibri" panose="020F0502020204030204" pitchFamily="34" charset="0"/>
              <a:cs typeface="B Nazanin" panose="00000400000000000000" pitchFamily="2" charset="-78"/>
            </a:endParaRPr>
          </a:p>
          <a:p>
            <a:pPr indent="180340" algn="justLow" rtl="1">
              <a:lnSpc>
                <a:spcPct val="112000"/>
              </a:lnSpc>
              <a:spcBef>
                <a:spcPts val="100"/>
              </a:spcBef>
              <a:spcAft>
                <a:spcPts val="100"/>
              </a:spcAft>
            </a:pPr>
            <a:endParaRPr lang="fa-IR" dirty="0">
              <a:latin typeface="Times New Roman" panose="02020603050405020304" pitchFamily="18" charset="0"/>
              <a:ea typeface="Calibri" panose="020F0502020204030204" pitchFamily="34" charset="0"/>
              <a:cs typeface="B Nazanin" panose="00000400000000000000" pitchFamily="2" charset="-78"/>
            </a:endParaRPr>
          </a:p>
          <a:p>
            <a:pPr indent="180340" algn="justLow" rtl="1">
              <a:lnSpc>
                <a:spcPct val="112000"/>
              </a:lnSpc>
              <a:spcBef>
                <a:spcPts val="100"/>
              </a:spcBef>
              <a:spcAft>
                <a:spcPts val="100"/>
              </a:spcAft>
            </a:pPr>
            <a:endParaRPr lang="fa-IR" sz="1800" dirty="0">
              <a:effectLst/>
              <a:latin typeface="Times New Roman" panose="02020603050405020304" pitchFamily="18" charset="0"/>
              <a:ea typeface="Calibri" panose="020F0502020204030204" pitchFamily="34" charset="0"/>
              <a:cs typeface="B Nazanin" panose="00000400000000000000" pitchFamily="2" charset="-78"/>
            </a:endParaRPr>
          </a:p>
          <a:p>
            <a:pPr indent="180340" algn="justLow" rtl="1">
              <a:lnSpc>
                <a:spcPct val="112000"/>
              </a:lnSpc>
              <a:spcBef>
                <a:spcPts val="100"/>
              </a:spcBef>
              <a:spcAft>
                <a:spcPts val="100"/>
              </a:spcAft>
            </a:pPr>
            <a:endParaRPr lang="fa-IR" dirty="0">
              <a:latin typeface="Times New Roman" panose="02020603050405020304" pitchFamily="18" charset="0"/>
              <a:ea typeface="Calibri" panose="020F0502020204030204" pitchFamily="34" charset="0"/>
              <a:cs typeface="B Nazanin" panose="00000400000000000000" pitchFamily="2" charset="-78"/>
            </a:endParaRPr>
          </a:p>
          <a:p>
            <a:pPr indent="180340" algn="justLow" rtl="1">
              <a:lnSpc>
                <a:spcPct val="112000"/>
              </a:lnSpc>
              <a:spcBef>
                <a:spcPts val="100"/>
              </a:spcBef>
              <a:spcAft>
                <a:spcPts val="100"/>
              </a:spcAft>
            </a:pPr>
            <a:endParaRPr lang="fa-IR" sz="1800" dirty="0">
              <a:effectLst/>
              <a:latin typeface="Times New Roman" panose="02020603050405020304" pitchFamily="18" charset="0"/>
              <a:ea typeface="Calibri" panose="020F0502020204030204" pitchFamily="34" charset="0"/>
              <a:cs typeface="B Nazanin" panose="00000400000000000000" pitchFamily="2" charset="-78"/>
            </a:endParaRPr>
          </a:p>
          <a:p>
            <a:pPr indent="180340" algn="justLow" rtl="1">
              <a:lnSpc>
                <a:spcPct val="112000"/>
              </a:lnSpc>
              <a:spcBef>
                <a:spcPts val="100"/>
              </a:spcBef>
              <a:spcAft>
                <a:spcPts val="100"/>
              </a:spcAft>
            </a:pPr>
            <a:endParaRPr lang="fa-IR" dirty="0">
              <a:latin typeface="Times New Roman" panose="02020603050405020304" pitchFamily="18" charset="0"/>
              <a:ea typeface="Calibri" panose="020F0502020204030204" pitchFamily="34" charset="0"/>
              <a:cs typeface="B Nazanin" panose="00000400000000000000" pitchFamily="2" charset="-78"/>
            </a:endParaRPr>
          </a:p>
          <a:p>
            <a:pPr indent="180340" algn="justLow" rtl="1">
              <a:lnSpc>
                <a:spcPct val="112000"/>
              </a:lnSpc>
              <a:spcBef>
                <a:spcPts val="100"/>
              </a:spcBef>
              <a:spcAft>
                <a:spcPts val="100"/>
              </a:spcAft>
            </a:pPr>
            <a:endParaRPr lang="en-US" sz="1800" dirty="0">
              <a:effectLst/>
              <a:latin typeface="Times New Roman" panose="02020603050405020304" pitchFamily="18" charset="0"/>
              <a:ea typeface="Calibri" panose="020F0502020204030204" pitchFamily="34" charset="0"/>
              <a:cs typeface="B Nazanin" panose="00000400000000000000" pitchFamily="2" charset="-78"/>
            </a:endParaRPr>
          </a:p>
          <a:p>
            <a:pPr indent="180340" algn="justLow" rtl="1">
              <a:lnSpc>
                <a:spcPct val="112000"/>
              </a:lnSpc>
              <a:spcBef>
                <a:spcPts val="100"/>
              </a:spcBef>
              <a:spcAft>
                <a:spcPts val="100"/>
              </a:spcAft>
            </a:pPr>
            <a:r>
              <a:rPr lang="ar-SA" sz="1800" dirty="0">
                <a:effectLst/>
                <a:latin typeface="Times New Roman" panose="02020603050405020304" pitchFamily="18" charset="0"/>
                <a:ea typeface="Calibri" panose="020F0502020204030204" pitchFamily="34" charset="0"/>
                <a:cs typeface="B Nazanin" panose="00000400000000000000" pitchFamily="2" charset="-78"/>
              </a:rPr>
              <a:t>کلمه ژئوسنتتیک برای دسته ای از محصولات به کار می رود که عموماً جهت بر طرف سازی مشکلات ژئوتکنیک به کار می روند. </a:t>
            </a:r>
            <a:endParaRPr lang="en-US" sz="1800" dirty="0">
              <a:effectLst/>
              <a:latin typeface="Times New Roman" panose="02020603050405020304" pitchFamily="18" charset="0"/>
              <a:ea typeface="Calibri" panose="020F0502020204030204" pitchFamily="34" charset="0"/>
              <a:cs typeface="B Nazanin" panose="00000400000000000000" pitchFamily="2" charset="-78"/>
            </a:endParaRPr>
          </a:p>
          <a:p>
            <a:pPr marR="0" lvl="1" algn="just" rtl="1">
              <a:lnSpc>
                <a:spcPct val="150000"/>
              </a:lnSpc>
              <a:spcBef>
                <a:spcPts val="0"/>
              </a:spcBef>
              <a:spcAft>
                <a:spcPts val="0"/>
              </a:spcAft>
              <a:buSzPts val="1200"/>
            </a:pPr>
            <a:endParaRPr lang="en-US" sz="1400" dirty="0">
              <a:latin typeface="Calibri" panose="020F0502020204030204" pitchFamily="34" charset="0"/>
              <a:ea typeface="Calibri" panose="020F0502020204030204" pitchFamily="34" charset="0"/>
              <a:cs typeface="Arial" panose="020B0604020202020204" pitchFamily="34" charset="0"/>
            </a:endParaRPr>
          </a:p>
        </p:txBody>
      </p:sp>
      <p:pic>
        <p:nvPicPr>
          <p:cNvPr id="38" name="Picture 37">
            <a:extLst>
              <a:ext uri="{FF2B5EF4-FFF2-40B4-BE49-F238E27FC236}">
                <a16:creationId xmlns:a16="http://schemas.microsoft.com/office/drawing/2014/main" id="{44657746-36AB-443C-A4AB-61F465F9279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893013" y="2003898"/>
            <a:ext cx="5226933" cy="3029509"/>
          </a:xfrm>
          <a:prstGeom prst="rect">
            <a:avLst/>
          </a:prstGeom>
          <a:ln>
            <a:noFill/>
          </a:ln>
          <a:effectLst>
            <a:softEdge rad="112500"/>
          </a:effectLst>
        </p:spPr>
      </p:pic>
      <p:sp>
        <p:nvSpPr>
          <p:cNvPr id="24" name="Shape 2556">
            <a:extLst>
              <a:ext uri="{FF2B5EF4-FFF2-40B4-BE49-F238E27FC236}">
                <a16:creationId xmlns:a16="http://schemas.microsoft.com/office/drawing/2014/main" id="{2CF8BF64-B6F0-4EB7-AC86-A124439F7B95}"/>
              </a:ext>
            </a:extLst>
          </p:cNvPr>
          <p:cNvSpPr/>
          <p:nvPr/>
        </p:nvSpPr>
        <p:spPr>
          <a:xfrm>
            <a:off x="1600482" y="2295346"/>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7" name="Shape 2556">
            <a:extLst>
              <a:ext uri="{FF2B5EF4-FFF2-40B4-BE49-F238E27FC236}">
                <a16:creationId xmlns:a16="http://schemas.microsoft.com/office/drawing/2014/main" id="{0928B56A-CFA9-4EC6-8101-8AA0F1EB8051}"/>
              </a:ext>
            </a:extLst>
          </p:cNvPr>
          <p:cNvSpPr/>
          <p:nvPr/>
        </p:nvSpPr>
        <p:spPr>
          <a:xfrm>
            <a:off x="665615" y="2290577"/>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39" name="Rounded Rectangle 14">
            <a:extLst>
              <a:ext uri="{FF2B5EF4-FFF2-40B4-BE49-F238E27FC236}">
                <a16:creationId xmlns:a16="http://schemas.microsoft.com/office/drawing/2014/main" id="{C7DFD553-9D65-4B33-BB1F-78DD9B05F47F}"/>
              </a:ext>
            </a:extLst>
          </p:cNvPr>
          <p:cNvSpPr/>
          <p:nvPr/>
        </p:nvSpPr>
        <p:spPr>
          <a:xfrm>
            <a:off x="31906" y="5185260"/>
            <a:ext cx="1825470"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50000"/>
              </a:lnSpc>
              <a:spcBef>
                <a:spcPts val="0"/>
              </a:spcBef>
              <a:spcAft>
                <a:spcPts val="800"/>
              </a:spcAft>
              <a:buClrTx/>
              <a:buSzTx/>
              <a:buFontTx/>
              <a:buNone/>
              <a:tabLst/>
              <a:defRPr/>
            </a:pPr>
            <a:r>
              <a:rPr kumimoji="0" lang="fa-IR" sz="1200" b="0" i="0" u="none" strike="noStrike" kern="1200" cap="none" spc="0" normalizeH="0" baseline="0" noProof="0" dirty="0">
                <a:ln>
                  <a:noFill/>
                </a:ln>
                <a:solidFill>
                  <a:prstClr val="white"/>
                </a:solidFill>
                <a:effectLst/>
                <a:uLnTx/>
                <a:uFillTx/>
                <a:latin typeface="Aardvark Cafe" panose="00000400000000000000" pitchFamily="2" charset="0"/>
                <a:ea typeface="Times New Roman" panose="02020603050405020304" pitchFamily="18" charset="0"/>
                <a:cs typeface="B Titr" panose="00000700000000000000" pitchFamily="2" charset="-78"/>
              </a:rPr>
              <a:t>نتایج و بحث آزمایشات انجام شده</a:t>
            </a:r>
            <a:endParaRPr kumimoji="0" lang="en-US" sz="1200" b="0" i="0" u="none" strike="noStrike" kern="1200" cap="none" spc="0" normalizeH="0" baseline="0" noProof="0" dirty="0">
              <a:ln>
                <a:noFill/>
              </a:ln>
              <a:solidFill>
                <a:prstClr val="white"/>
              </a:solidFill>
              <a:effectLst/>
              <a:uLnTx/>
              <a:uFillTx/>
              <a:latin typeface="Aardvark Cafe" panose="00000400000000000000" pitchFamily="2" charset="0"/>
              <a:ea typeface="Calibri" panose="020F0502020204030204" pitchFamily="34" charset="0"/>
              <a:cs typeface="B Titr" panose="00000700000000000000" pitchFamily="2" charset="-78"/>
            </a:endParaRPr>
          </a:p>
        </p:txBody>
      </p:sp>
      <p:sp>
        <p:nvSpPr>
          <p:cNvPr id="40" name="Shape 2556">
            <a:extLst>
              <a:ext uri="{FF2B5EF4-FFF2-40B4-BE49-F238E27FC236}">
                <a16:creationId xmlns:a16="http://schemas.microsoft.com/office/drawing/2014/main" id="{ECBBDB85-AA57-4F8B-9830-C1C0F6CC2DD9}"/>
              </a:ext>
            </a:extLst>
          </p:cNvPr>
          <p:cNvSpPr/>
          <p:nvPr/>
        </p:nvSpPr>
        <p:spPr>
          <a:xfrm>
            <a:off x="1596584" y="5212005"/>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1" name="Rounded Rectangle 14">
            <a:extLst>
              <a:ext uri="{FF2B5EF4-FFF2-40B4-BE49-F238E27FC236}">
                <a16:creationId xmlns:a16="http://schemas.microsoft.com/office/drawing/2014/main" id="{F0D85699-FA99-44BD-BDAE-6A034304F786}"/>
              </a:ext>
            </a:extLst>
          </p:cNvPr>
          <p:cNvSpPr/>
          <p:nvPr/>
        </p:nvSpPr>
        <p:spPr>
          <a:xfrm>
            <a:off x="61356" y="1377302"/>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200" dirty="0">
                <a:solidFill>
                  <a:prstClr val="white"/>
                </a:solidFill>
                <a:latin typeface="Calibri" panose="020F0502020204030204"/>
                <a:cs typeface="B Titr" panose="00000700000000000000" pitchFamily="2" charset="-78"/>
              </a:rPr>
              <a:t>مقدمه وکلیات</a:t>
            </a:r>
            <a:endParaRPr kumimoji="0" lang="vi-VN" sz="1200" b="0" i="0" u="none" strike="noStrike" kern="1200" cap="none" spc="0" normalizeH="0" baseline="0" noProof="0" dirty="0">
              <a:ln>
                <a:noFill/>
              </a:ln>
              <a:solidFill>
                <a:prstClr val="white"/>
              </a:solidFill>
              <a:effectLst/>
              <a:uLnTx/>
              <a:uFillTx/>
              <a:latin typeface="Arial" panose="020B0604020202020204" pitchFamily="34" charset="0"/>
              <a:ea typeface="+mn-ea"/>
              <a:cs typeface="B Titr" panose="00000700000000000000" pitchFamily="2" charset="-78"/>
            </a:endParaRPr>
          </a:p>
        </p:txBody>
      </p:sp>
      <p:sp>
        <p:nvSpPr>
          <p:cNvPr id="42" name="Shape 2556">
            <a:extLst>
              <a:ext uri="{FF2B5EF4-FFF2-40B4-BE49-F238E27FC236}">
                <a16:creationId xmlns:a16="http://schemas.microsoft.com/office/drawing/2014/main" id="{5D7CB7CE-79C1-404E-BE47-3C903F18B863}"/>
              </a:ext>
            </a:extLst>
          </p:cNvPr>
          <p:cNvSpPr/>
          <p:nvPr/>
        </p:nvSpPr>
        <p:spPr>
          <a:xfrm>
            <a:off x="1576958" y="1379716"/>
            <a:ext cx="280418"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3" name="Rounded Rectangle 14">
            <a:extLst>
              <a:ext uri="{FF2B5EF4-FFF2-40B4-BE49-F238E27FC236}">
                <a16:creationId xmlns:a16="http://schemas.microsoft.com/office/drawing/2014/main" id="{D6012F81-96B2-4420-A78C-ACB637579EDD}"/>
              </a:ext>
            </a:extLst>
          </p:cNvPr>
          <p:cNvSpPr/>
          <p:nvPr/>
        </p:nvSpPr>
        <p:spPr>
          <a:xfrm>
            <a:off x="35622" y="2299254"/>
            <a:ext cx="1800519" cy="868361"/>
          </a:xfrm>
          <a:prstGeom prst="roundRect">
            <a:avLst>
              <a:gd name="adj" fmla="val 9595"/>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عایق رسی ژئوسنتتیک (</a:t>
            </a:r>
            <a:r>
              <a:rPr lang="en-US" sz="1200" dirty="0">
                <a:solidFill>
                  <a:prstClr val="white"/>
                </a:solidFill>
                <a:latin typeface="Calibri" panose="020F0502020204030204"/>
                <a:cs typeface="B Titr" panose="00000700000000000000" pitchFamily="2" charset="-78"/>
              </a:rPr>
              <a:t>GCL</a:t>
            </a:r>
            <a:r>
              <a:rPr lang="fa-IR" sz="1200" dirty="0">
                <a:solidFill>
                  <a:prstClr val="white"/>
                </a:solidFill>
                <a:latin typeface="Calibri" panose="020F0502020204030204"/>
                <a:cs typeface="B Titr" panose="00000700000000000000" pitchFamily="2" charset="-78"/>
              </a:rPr>
              <a:t>)</a:t>
            </a:r>
            <a:endParaRPr lang="vi-VN" sz="1200" dirty="0">
              <a:solidFill>
                <a:prstClr val="white"/>
              </a:solidFill>
              <a:latin typeface="Calibri" panose="020F0502020204030204"/>
              <a:cs typeface="B Titr" panose="00000700000000000000" pitchFamily="2" charset="-78"/>
            </a:endParaRPr>
          </a:p>
        </p:txBody>
      </p:sp>
      <p:sp>
        <p:nvSpPr>
          <p:cNvPr id="44" name="Shape 2556">
            <a:extLst>
              <a:ext uri="{FF2B5EF4-FFF2-40B4-BE49-F238E27FC236}">
                <a16:creationId xmlns:a16="http://schemas.microsoft.com/office/drawing/2014/main" id="{2DFD0985-D289-478A-9001-430648A1868A}"/>
              </a:ext>
            </a:extLst>
          </p:cNvPr>
          <p:cNvSpPr/>
          <p:nvPr/>
        </p:nvSpPr>
        <p:spPr>
          <a:xfrm>
            <a:off x="1591239" y="2348781"/>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5" name="Rounded Rectangle 14">
            <a:extLst>
              <a:ext uri="{FF2B5EF4-FFF2-40B4-BE49-F238E27FC236}">
                <a16:creationId xmlns:a16="http://schemas.microsoft.com/office/drawing/2014/main" id="{F9BE569B-94EE-4CA7-83D9-84311C92519B}"/>
              </a:ext>
            </a:extLst>
          </p:cNvPr>
          <p:cNvSpPr/>
          <p:nvPr/>
        </p:nvSpPr>
        <p:spPr>
          <a:xfrm>
            <a:off x="61356" y="3243095"/>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پیشینه تحقیق</a:t>
            </a:r>
            <a:endParaRPr lang="vi-VN" sz="1200" dirty="0">
              <a:solidFill>
                <a:prstClr val="white"/>
              </a:solidFill>
              <a:latin typeface="Calibri" panose="020F0502020204030204"/>
              <a:cs typeface="B Titr" panose="00000700000000000000" pitchFamily="2" charset="-78"/>
            </a:endParaRPr>
          </a:p>
        </p:txBody>
      </p:sp>
      <p:sp>
        <p:nvSpPr>
          <p:cNvPr id="46" name="Shape 2556">
            <a:extLst>
              <a:ext uri="{FF2B5EF4-FFF2-40B4-BE49-F238E27FC236}">
                <a16:creationId xmlns:a16="http://schemas.microsoft.com/office/drawing/2014/main" id="{01D60212-6EB9-417D-89AC-CE3FA6B91F4D}"/>
              </a:ext>
            </a:extLst>
          </p:cNvPr>
          <p:cNvSpPr/>
          <p:nvPr/>
        </p:nvSpPr>
        <p:spPr>
          <a:xfrm>
            <a:off x="1550051" y="331031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
        <p:nvSpPr>
          <p:cNvPr id="47" name="Rounded Rectangle 14">
            <a:extLst>
              <a:ext uri="{FF2B5EF4-FFF2-40B4-BE49-F238E27FC236}">
                <a16:creationId xmlns:a16="http://schemas.microsoft.com/office/drawing/2014/main" id="{5FEBE033-3029-459D-9306-9A1AFC1954E7}"/>
              </a:ext>
            </a:extLst>
          </p:cNvPr>
          <p:cNvSpPr/>
          <p:nvPr/>
        </p:nvSpPr>
        <p:spPr>
          <a:xfrm>
            <a:off x="61356" y="4165046"/>
            <a:ext cx="1800519" cy="868361"/>
          </a:xfrm>
          <a:prstGeom prst="roundRect">
            <a:avLst>
              <a:gd name="adj" fmla="val 9595"/>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fa-IR" sz="1200" dirty="0">
                <a:solidFill>
                  <a:prstClr val="white"/>
                </a:solidFill>
                <a:latin typeface="Calibri" panose="020F0502020204030204"/>
                <a:cs typeface="B Titr" panose="00000700000000000000" pitchFamily="2" charset="-78"/>
              </a:rPr>
              <a:t>آزمایشات و استاندارد ها</a:t>
            </a:r>
            <a:endParaRPr lang="vi-VN" sz="1200" dirty="0">
              <a:solidFill>
                <a:prstClr val="white"/>
              </a:solidFill>
              <a:latin typeface="Calibri" panose="020F0502020204030204"/>
              <a:cs typeface="B Titr" panose="00000700000000000000" pitchFamily="2" charset="-78"/>
            </a:endParaRPr>
          </a:p>
        </p:txBody>
      </p:sp>
      <p:sp>
        <p:nvSpPr>
          <p:cNvPr id="48" name="Shape 2556">
            <a:extLst>
              <a:ext uri="{FF2B5EF4-FFF2-40B4-BE49-F238E27FC236}">
                <a16:creationId xmlns:a16="http://schemas.microsoft.com/office/drawing/2014/main" id="{8D30A901-779F-4622-9C27-6DF6BE09090F}"/>
              </a:ext>
            </a:extLst>
          </p:cNvPr>
          <p:cNvSpPr/>
          <p:nvPr/>
        </p:nvSpPr>
        <p:spPr>
          <a:xfrm>
            <a:off x="1600482" y="4187778"/>
            <a:ext cx="244902" cy="23736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2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cs typeface="B Titr" panose="00000700000000000000" pitchFamily="2" charset="-78"/>
              <a:sym typeface="Gill Sans"/>
            </a:endParaRPr>
          </a:p>
        </p:txBody>
      </p:sp>
    </p:spTree>
    <p:extLst>
      <p:ext uri="{BB962C8B-B14F-4D97-AF65-F5344CB8AC3E}">
        <p14:creationId xmlns:p14="http://schemas.microsoft.com/office/powerpoint/2010/main" val="40203976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circle(in)">
                                      <p:cBhvr>
                                        <p:cTn id="7" dur="2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2585</TotalTime>
  <Words>4135</Words>
  <Application>Microsoft Office PowerPoint</Application>
  <PresentationFormat>Widescreen</PresentationFormat>
  <Paragraphs>642</Paragraphs>
  <Slides>49</Slides>
  <Notes>4</Notes>
  <HiddenSlides>0</HiddenSlides>
  <MMClips>0</MMClips>
  <ScaleCrop>false</ScaleCrop>
  <HeadingPairs>
    <vt:vector size="8" baseType="variant">
      <vt:variant>
        <vt:lpstr>Fonts Used</vt:lpstr>
      </vt:variant>
      <vt:variant>
        <vt:i4>16</vt:i4>
      </vt:variant>
      <vt:variant>
        <vt:lpstr>Theme</vt:lpstr>
      </vt:variant>
      <vt:variant>
        <vt:i4>1</vt:i4>
      </vt:variant>
      <vt:variant>
        <vt:lpstr>Embedded OLE Servers</vt:lpstr>
      </vt:variant>
      <vt:variant>
        <vt:i4>1</vt:i4>
      </vt:variant>
      <vt:variant>
        <vt:lpstr>Slide Titles</vt:lpstr>
      </vt:variant>
      <vt:variant>
        <vt:i4>49</vt:i4>
      </vt:variant>
    </vt:vector>
  </HeadingPairs>
  <TitlesOfParts>
    <vt:vector size="67" baseType="lpstr">
      <vt:lpstr>Aardvark Cafe</vt:lpstr>
      <vt:lpstr>Arial</vt:lpstr>
      <vt:lpstr>B Nazanin</vt:lpstr>
      <vt:lpstr>B Titr</vt:lpstr>
      <vt:lpstr>BNazanin</vt:lpstr>
      <vt:lpstr>BNazaninBold</vt:lpstr>
      <vt:lpstr>Calibri</vt:lpstr>
      <vt:lpstr>Calibri Light</vt:lpstr>
      <vt:lpstr>Cambria Math</vt:lpstr>
      <vt:lpstr>Gill Sans</vt:lpstr>
      <vt:lpstr>Helvetica-Bold</vt:lpstr>
      <vt:lpstr>IranNastaliq</vt:lpstr>
      <vt:lpstr>Roboto</vt:lpstr>
      <vt:lpstr>Times New Roman</vt:lpstr>
      <vt:lpstr>Wingdings</vt:lpstr>
      <vt:lpstr>ذ</vt:lpstr>
      <vt:lpstr>Office Theme</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سام حیدری</dc:creator>
  <cp:lastModifiedBy>user</cp:lastModifiedBy>
  <cp:revision>239</cp:revision>
  <cp:lastPrinted>2022-02-22T13:59:00Z</cp:lastPrinted>
  <dcterms:created xsi:type="dcterms:W3CDTF">2022-02-22T05:03:57Z</dcterms:created>
  <dcterms:modified xsi:type="dcterms:W3CDTF">2026-01-19T11:43:49Z</dcterms:modified>
</cp:coreProperties>
</file>